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5">
  <p:sldMasterIdLst>
    <p:sldMasterId id="2147483648" r:id="rId1"/>
    <p:sldMasterId id="2147483660" r:id="rId2"/>
    <p:sldMasterId id="2147483666" r:id="rId3"/>
  </p:sldMasterIdLst>
  <p:notesMasterIdLst>
    <p:notesMasterId r:id="rId28"/>
  </p:notesMasterIdLst>
  <p:sldIdLst>
    <p:sldId id="260" r:id="rId4"/>
    <p:sldId id="422" r:id="rId5"/>
    <p:sldId id="411" r:id="rId6"/>
    <p:sldId id="412" r:id="rId7"/>
    <p:sldId id="413" r:id="rId8"/>
    <p:sldId id="414" r:id="rId9"/>
    <p:sldId id="415" r:id="rId10"/>
    <p:sldId id="416" r:id="rId11"/>
    <p:sldId id="417" r:id="rId12"/>
    <p:sldId id="418" r:id="rId13"/>
    <p:sldId id="419" r:id="rId14"/>
    <p:sldId id="420" r:id="rId15"/>
    <p:sldId id="421" r:id="rId16"/>
    <p:sldId id="409" r:id="rId17"/>
    <p:sldId id="395" r:id="rId18"/>
    <p:sldId id="401" r:id="rId19"/>
    <p:sldId id="400" r:id="rId20"/>
    <p:sldId id="410" r:id="rId21"/>
    <p:sldId id="402" r:id="rId22"/>
    <p:sldId id="407" r:id="rId23"/>
    <p:sldId id="403" r:id="rId24"/>
    <p:sldId id="404" r:id="rId25"/>
    <p:sldId id="405" r:id="rId26"/>
    <p:sldId id="261" r:id="rId27"/>
  </p:sldIdLst>
  <p:sldSz cx="12192000" cy="6858000"/>
  <p:notesSz cx="6858000" cy="9144000"/>
  <p:embeddedFontLst>
    <p:embeddedFont>
      <p:font typeface="Candara" panose="020E0502030303020204" pitchFamily="34" charset="0"/>
      <p:regular r:id="rId29"/>
      <p:bold r:id="rId30"/>
      <p:italic r:id="rId31"/>
      <p:boldItalic r:id="rId32"/>
    </p:embeddedFont>
    <p:embeddedFont>
      <p:font typeface="Segoe UI" panose="020B0502040204020203"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482"/>
    <a:srgbClr val="F5DBDB"/>
    <a:srgbClr val="E5A3A3"/>
    <a:srgbClr val="F6AB9C"/>
    <a:srgbClr val="E6E0EC"/>
    <a:srgbClr val="B3A2C7"/>
    <a:srgbClr val="02527A"/>
    <a:srgbClr val="00618E"/>
    <a:srgbClr val="036D99"/>
    <a:srgbClr val="016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2" autoAdjust="0"/>
    <p:restoredTop sz="87602" autoAdjust="0"/>
  </p:normalViewPr>
  <p:slideViewPr>
    <p:cSldViewPr snapToGrid="0">
      <p:cViewPr varScale="1">
        <p:scale>
          <a:sx n="142" d="100"/>
          <a:sy n="142" d="100"/>
        </p:scale>
        <p:origin x="1188" y="126"/>
      </p:cViewPr>
      <p:guideLst>
        <p:guide orient="horz" pos="14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8F9A4-FF64-49CA-BE74-3088649B8FA7}" type="datetimeFigureOut">
              <a:rPr lang="es-CL" smtClean="0"/>
              <a:t>01-04-2024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EFB7A-1FF7-47FA-9571-4F945D3656E0}" type="slidenum">
              <a:rPr lang="es-CL" smtClean="0"/>
              <a:t>‹Nº›</a:t>
            </a:fld>
            <a:endParaRPr lang="es-CL"/>
          </a:p>
        </p:txBody>
      </p:sp>
    </p:spTree>
    <p:extLst>
      <p:ext uri="{BB962C8B-B14F-4D97-AF65-F5344CB8AC3E}">
        <p14:creationId xmlns:p14="http://schemas.microsoft.com/office/powerpoint/2010/main" val="113965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69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91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49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59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79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74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506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6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72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BA1C7-68CF-8E55-4BAF-826A757EF451}"/>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E3E10D8-A19E-D14A-72A0-7A64CC6E5E89}"/>
              </a:ext>
            </a:extLst>
          </p:cNvPr>
          <p:cNvSpPr>
            <a:spLocks noGrp="1" noRot="1" noChangeAspect="1"/>
          </p:cNvSpPr>
          <p:nvPr>
            <p:ph type="sldImg"/>
          </p:nvPr>
        </p:nvSpPr>
        <p:spPr>
          <a:xfrm>
            <a:off x="406400" y="696913"/>
            <a:ext cx="6197600" cy="3486150"/>
          </a:xfrm>
        </p:spPr>
      </p:sp>
      <p:sp>
        <p:nvSpPr>
          <p:cNvPr id="3" name="2 Marcador de notas">
            <a:extLst>
              <a:ext uri="{FF2B5EF4-FFF2-40B4-BE49-F238E27FC236}">
                <a16:creationId xmlns:a16="http://schemas.microsoft.com/office/drawing/2014/main" id="{F3F1116F-1F88-7083-3332-E0050B1CDD12}"/>
              </a:ext>
            </a:extLst>
          </p:cNvPr>
          <p:cNvSpPr>
            <a:spLocks noGrp="1"/>
          </p:cNvSpPr>
          <p:nvPr>
            <p:ph type="body" idx="1"/>
          </p:nvPr>
        </p:nvSpPr>
        <p:spPr/>
        <p:txBody>
          <a:bodyPr/>
          <a:lstStyle/>
          <a:p>
            <a:endParaRPr lang="es-CL" dirty="0"/>
          </a:p>
        </p:txBody>
      </p:sp>
      <p:sp>
        <p:nvSpPr>
          <p:cNvPr id="4" name="3 Marcador de número de diapositiva">
            <a:extLst>
              <a:ext uri="{FF2B5EF4-FFF2-40B4-BE49-F238E27FC236}">
                <a16:creationId xmlns:a16="http://schemas.microsoft.com/office/drawing/2014/main" id="{038D0400-8E55-E9D9-1651-17653D52EE7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7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709C4-6C98-E549-E5E5-5254F1833475}"/>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05D9E47B-607A-DA72-7414-2F62D296012F}"/>
              </a:ext>
            </a:extLst>
          </p:cNvPr>
          <p:cNvSpPr>
            <a:spLocks noGrp="1" noRot="1" noChangeAspect="1"/>
          </p:cNvSpPr>
          <p:nvPr>
            <p:ph type="sldImg"/>
          </p:nvPr>
        </p:nvSpPr>
        <p:spPr>
          <a:xfrm>
            <a:off x="406400" y="696913"/>
            <a:ext cx="6197600" cy="3486150"/>
          </a:xfrm>
        </p:spPr>
      </p:sp>
      <p:sp>
        <p:nvSpPr>
          <p:cNvPr id="3" name="2 Marcador de notas">
            <a:extLst>
              <a:ext uri="{FF2B5EF4-FFF2-40B4-BE49-F238E27FC236}">
                <a16:creationId xmlns:a16="http://schemas.microsoft.com/office/drawing/2014/main" id="{07CD0DAF-F840-152B-C6D8-F0B5314711F9}"/>
              </a:ext>
            </a:extLst>
          </p:cNvPr>
          <p:cNvSpPr>
            <a:spLocks noGrp="1"/>
          </p:cNvSpPr>
          <p:nvPr>
            <p:ph type="body" idx="1"/>
          </p:nvPr>
        </p:nvSpPr>
        <p:spPr/>
        <p:txBody>
          <a:bodyPr/>
          <a:lstStyle/>
          <a:p>
            <a:endParaRPr lang="es-CL" dirty="0"/>
          </a:p>
        </p:txBody>
      </p:sp>
      <p:sp>
        <p:nvSpPr>
          <p:cNvPr id="4" name="3 Marcador de número de diapositiva">
            <a:extLst>
              <a:ext uri="{FF2B5EF4-FFF2-40B4-BE49-F238E27FC236}">
                <a16:creationId xmlns:a16="http://schemas.microsoft.com/office/drawing/2014/main" id="{1A40C37C-110E-6028-9CCF-63B3462B6AC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3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855DD-4D3A-D7BC-D21F-F323E9DB1632}"/>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A32FFB23-4898-D558-2E13-BB9AD1BE99ED}"/>
              </a:ext>
            </a:extLst>
          </p:cNvPr>
          <p:cNvSpPr>
            <a:spLocks noGrp="1" noRot="1" noChangeAspect="1"/>
          </p:cNvSpPr>
          <p:nvPr>
            <p:ph type="sldImg"/>
          </p:nvPr>
        </p:nvSpPr>
        <p:spPr>
          <a:xfrm>
            <a:off x="406400" y="696913"/>
            <a:ext cx="6197600" cy="3486150"/>
          </a:xfrm>
        </p:spPr>
      </p:sp>
      <p:sp>
        <p:nvSpPr>
          <p:cNvPr id="3" name="2 Marcador de notas">
            <a:extLst>
              <a:ext uri="{FF2B5EF4-FFF2-40B4-BE49-F238E27FC236}">
                <a16:creationId xmlns:a16="http://schemas.microsoft.com/office/drawing/2014/main" id="{0666D8D5-A0F1-F667-BED9-4B7F8D24B6C1}"/>
              </a:ext>
            </a:extLst>
          </p:cNvPr>
          <p:cNvSpPr>
            <a:spLocks noGrp="1"/>
          </p:cNvSpPr>
          <p:nvPr>
            <p:ph type="body" idx="1"/>
          </p:nvPr>
        </p:nvSpPr>
        <p:spPr/>
        <p:txBody>
          <a:bodyPr/>
          <a:lstStyle/>
          <a:p>
            <a:endParaRPr lang="es-CL" dirty="0"/>
          </a:p>
        </p:txBody>
      </p:sp>
      <p:sp>
        <p:nvSpPr>
          <p:cNvPr id="4" name="3 Marcador de número de diapositiva">
            <a:extLst>
              <a:ext uri="{FF2B5EF4-FFF2-40B4-BE49-F238E27FC236}">
                <a16:creationId xmlns:a16="http://schemas.microsoft.com/office/drawing/2014/main" id="{24BDC7D5-0B3A-F345-E57A-B7661DEA92D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82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593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208DF-24DF-1C46-8C17-8757FEFE84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72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B2E4E-B98A-A750-8B1E-6524BD4EAB7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C4288332-F1EE-33BF-5B45-1A200F32A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ED5B3B98-1F35-2571-2127-FBF80864530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AB63A704-98C6-66F7-16A4-FD9D3A17643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CBF382-37BB-1D07-C348-49F902FEF584}"/>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05056000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17812-5009-FDBB-D715-C2F17A1DE9A2}"/>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043FEB97-A016-8FBE-F5F2-2BCAAD5DBEA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ABA5B0DC-7649-54CD-48C0-233735025F94}"/>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89C31BC4-5D42-8637-F23B-8E10698916B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E3F471-0CA8-813C-66E8-901D5847E624}"/>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97647562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BF2BE8E-122B-208E-AA0A-F945838CAAA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C71A70B4-5709-FAC1-33E2-E5FB52C9C47C}"/>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98BC9EB0-E730-7B0A-E8E4-F2320958E7E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76D6A8E3-8103-948B-637E-A849052B25C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2D73046-5A5F-F2B2-9A74-5762F54FA59A}"/>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6219390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7239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userDrawn="1"/>
        </p:nvSpPr>
        <p:spPr>
          <a:xfrm>
            <a:off x="11333644" y="6475872"/>
            <a:ext cx="437940" cy="297454"/>
          </a:xfrm>
          <a:prstGeom prst="rect">
            <a:avLst/>
          </a:prstGeom>
          <a:noFill/>
        </p:spPr>
        <p:txBody>
          <a:bodyPr wrap="none" rtlCol="0">
            <a:spAutoFit/>
          </a:bodyPr>
          <a:lstStyle/>
          <a:p>
            <a:pPr algn="r" defTabSz="609585"/>
            <a:fld id="{F0D743BD-13B2-8146-8C09-0F6A22AE68B5}" type="slidenum">
              <a:rPr lang="es-ES" sz="1333" smtClean="0">
                <a:solidFill>
                  <a:prstClr val="black">
                    <a:lumMod val="65000"/>
                    <a:lumOff val="35000"/>
                  </a:prstClr>
                </a:solidFill>
                <a:latin typeface="Candara"/>
                <a:cs typeface="Candara"/>
              </a:rPr>
              <a:pPr algn="r" defTabSz="609585"/>
              <a:t>‹Nº›</a:t>
            </a:fld>
            <a:endParaRPr lang="es-ES" sz="1333"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35819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pic>
        <p:nvPicPr>
          <p:cNvPr id="5"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1"/>
            <a:ext cx="2221401" cy="2012244"/>
          </a:xfrm>
          <a:prstGeom prst="rect">
            <a:avLst/>
          </a:prstGeom>
        </p:spPr>
      </p:pic>
    </p:spTree>
    <p:extLst>
      <p:ext uri="{BB962C8B-B14F-4D97-AF65-F5344CB8AC3E}">
        <p14:creationId xmlns:p14="http://schemas.microsoft.com/office/powerpoint/2010/main" val="78962038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9"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142512525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261402238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87658422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a:t>Estilo portada presentación 1, </a:t>
            </a:r>
            <a:r>
              <a:rPr lang="es-ES" err="1"/>
              <a:t>Verdana</a:t>
            </a:r>
            <a:r>
              <a:rPr lang="es-ES"/>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a:solidFill>
                  <a:schemeClr val="accent1"/>
                </a:solidFill>
              </a:rPr>
              <a:t>(Línea adicional) Subtema </a:t>
            </a:r>
            <a:r>
              <a:rPr lang="es-ES" err="1">
                <a:solidFill>
                  <a:schemeClr val="accent1"/>
                </a:solidFill>
              </a:rPr>
              <a:t>Verdana</a:t>
            </a:r>
            <a:r>
              <a:rPr lang="es-ES">
                <a:solidFill>
                  <a:schemeClr val="accent1"/>
                </a:solidFill>
              </a:rPr>
              <a:t> 18pt</a:t>
            </a:r>
          </a:p>
        </p:txBody>
      </p:sp>
    </p:spTree>
    <p:extLst>
      <p:ext uri="{BB962C8B-B14F-4D97-AF65-F5344CB8AC3E}">
        <p14:creationId xmlns:p14="http://schemas.microsoft.com/office/powerpoint/2010/main" val="261836211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5" name="1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800" y="1"/>
            <a:ext cx="2221401" cy="2012244"/>
          </a:xfrm>
          <a:prstGeom prst="rect">
            <a:avLst/>
          </a:prstGeom>
        </p:spPr>
      </p:pic>
    </p:spTree>
    <p:extLst>
      <p:ext uri="{BB962C8B-B14F-4D97-AF65-F5344CB8AC3E}">
        <p14:creationId xmlns:p14="http://schemas.microsoft.com/office/powerpoint/2010/main" val="9449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logoPN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9"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16165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A34D6B77-DE55-9EA4-D61B-55B86C8AADD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B0D0F218-2C10-EA3B-F7AE-0264E288DB2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941CBA92-01EA-1D08-2239-CF0FFCDC778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C5C1B88-7307-6767-48F4-246D0A715D95}"/>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2506405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31728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667">
                <a:solidFill>
                  <a:schemeClr val="bg1"/>
                </a:solidFill>
                <a:latin typeface="gobCL"/>
                <a:cs typeface="gobCL"/>
              </a:defRPr>
            </a:lvl1pPr>
          </a:lstStyle>
          <a:p>
            <a:r>
              <a:rPr lang="es-ES" dirty="0"/>
              <a:t>Imagen referencial</a:t>
            </a:r>
          </a:p>
        </p:txBody>
      </p:sp>
      <p:sp>
        <p:nvSpPr>
          <p:cNvPr id="8" name="Rectangle 7"/>
          <p:cNvSpPr/>
          <p:nvPr userDrawn="1"/>
        </p:nvSpPr>
        <p:spPr>
          <a:xfrm>
            <a:off x="124989" y="158235"/>
            <a:ext cx="3583411" cy="584775"/>
          </a:xfrm>
          <a:prstGeom prst="rect">
            <a:avLst/>
          </a:prstGeom>
        </p:spPr>
        <p:txBody>
          <a:bodyPr wrap="square">
            <a:spAutoFit/>
          </a:bodyPr>
          <a:lstStyle/>
          <a:p>
            <a:pPr defTabSz="609585"/>
            <a:r>
              <a:rPr lang="es-ES" sz="32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835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3733"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24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5427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72390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userDrawn="1"/>
        </p:nvSpPr>
        <p:spPr>
          <a:xfrm>
            <a:off x="11333644" y="6475872"/>
            <a:ext cx="437940" cy="297454"/>
          </a:xfrm>
          <a:prstGeom prst="rect">
            <a:avLst/>
          </a:prstGeom>
          <a:noFill/>
        </p:spPr>
        <p:txBody>
          <a:bodyPr wrap="none" rtlCol="0">
            <a:spAutoFit/>
          </a:bodyPr>
          <a:lstStyle/>
          <a:p>
            <a:pPr algn="r" defTabSz="609585"/>
            <a:fld id="{F0D743BD-13B2-8146-8C09-0F6A22AE68B5}" type="slidenum">
              <a:rPr lang="es-ES" sz="1333" smtClean="0">
                <a:solidFill>
                  <a:prstClr val="black">
                    <a:lumMod val="65000"/>
                    <a:lumOff val="35000"/>
                  </a:prstClr>
                </a:solidFill>
                <a:latin typeface="Candara"/>
                <a:cs typeface="Candara"/>
              </a:rPr>
              <a:pPr algn="r" defTabSz="609585"/>
              <a:t>‹Nº›</a:t>
            </a:fld>
            <a:endParaRPr lang="es-ES" sz="1333"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261432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8ACE3DCA-7753-4849-9D33-70B7D9BD1A86}"/>
              </a:ext>
            </a:extLst>
          </p:cNvPr>
          <p:cNvSpPr>
            <a:spLocks noGrp="1"/>
          </p:cNvSpPr>
          <p:nvPr>
            <p:ph type="sldNum" sz="quarter" idx="10"/>
          </p:nvPr>
        </p:nvSpPr>
        <p:spPr/>
        <p:txBody>
          <a:bodyPr/>
          <a:lstStyle>
            <a:lvl1pPr>
              <a:defRPr/>
            </a:lvl1pPr>
          </a:lstStyle>
          <a:p>
            <a:pPr defTabSz="609585"/>
            <a:fld id="{C3C74C98-A646-4517-8CD3-CBAA7235B4F0}" type="slidenum">
              <a:rPr lang="en-US" altLang="es-CL" smtClean="0">
                <a:solidFill>
                  <a:prstClr val="black"/>
                </a:solidFill>
              </a:rPr>
              <a:pPr defTabSz="609585"/>
              <a:t>‹Nº›</a:t>
            </a:fld>
            <a:endParaRPr lang="en-US" altLang="es-CL">
              <a:solidFill>
                <a:prstClr val="black"/>
              </a:solidFill>
            </a:endParaRPr>
          </a:p>
        </p:txBody>
      </p:sp>
    </p:spTree>
    <p:extLst>
      <p:ext uri="{BB962C8B-B14F-4D97-AF65-F5344CB8AC3E}">
        <p14:creationId xmlns:p14="http://schemas.microsoft.com/office/powerpoint/2010/main" val="1438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defTabSz="609585"/>
            <a:fld id="{571A6333-7F3B-4D5F-BA6F-ED1E2BCC1941}" type="datetimeFigureOut">
              <a:rPr lang="es-CL" smtClean="0">
                <a:solidFill>
                  <a:prstClr val="black"/>
                </a:solidFill>
              </a:rPr>
              <a:pPr defTabSz="609585"/>
              <a:t>01-04-2024</a:t>
            </a:fld>
            <a:endParaRPr lang="es-CL">
              <a:solidFill>
                <a:prstClr val="black"/>
              </a:solidFill>
            </a:endParaRPr>
          </a:p>
        </p:txBody>
      </p:sp>
      <p:sp>
        <p:nvSpPr>
          <p:cNvPr id="3" name="Espaço Reservado para Rodapé 2"/>
          <p:cNvSpPr>
            <a:spLocks noGrp="1"/>
          </p:cNvSpPr>
          <p:nvPr>
            <p:ph type="ftr" sz="quarter" idx="11"/>
          </p:nvPr>
        </p:nvSpPr>
        <p:spPr/>
        <p:txBody>
          <a:bodyPr/>
          <a:lstStyle/>
          <a:p>
            <a:pPr defTabSz="609585"/>
            <a:endParaRPr lang="es-CL">
              <a:solidFill>
                <a:prstClr val="black"/>
              </a:solidFill>
            </a:endParaRPr>
          </a:p>
        </p:txBody>
      </p:sp>
      <p:sp>
        <p:nvSpPr>
          <p:cNvPr id="4" name="Espaço Reservado para Número de Slide 3"/>
          <p:cNvSpPr>
            <a:spLocks noGrp="1"/>
          </p:cNvSpPr>
          <p:nvPr>
            <p:ph type="sldNum" sz="quarter" idx="12"/>
          </p:nvPr>
        </p:nvSpPr>
        <p:spPr/>
        <p:txBody>
          <a:bodyPr/>
          <a:lstStyle/>
          <a:p>
            <a:pPr defTabSz="609585"/>
            <a:fld id="{FBC0804E-DF8D-4C51-A524-825EA44231D5}" type="slidenum">
              <a:rPr lang="es-CL" smtClean="0">
                <a:solidFill>
                  <a:prstClr val="black"/>
                </a:solidFill>
              </a:rPr>
              <a:pPr defTabSz="609585"/>
              <a:t>‹Nº›</a:t>
            </a:fld>
            <a:endParaRPr lang="es-CL">
              <a:solidFill>
                <a:prstClr val="black"/>
              </a:solidFill>
            </a:endParaRPr>
          </a:p>
        </p:txBody>
      </p:sp>
    </p:spTree>
    <p:extLst>
      <p:ext uri="{BB962C8B-B14F-4D97-AF65-F5344CB8AC3E}">
        <p14:creationId xmlns:p14="http://schemas.microsoft.com/office/powerpoint/2010/main" val="35220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891"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1">
                <a:solidFill>
                  <a:schemeClr val="bg1"/>
                </a:solidFill>
                <a:latin typeface="gobCL"/>
                <a:cs typeface="gobCL"/>
              </a:defRPr>
            </a:lvl2pPr>
            <a:lvl3pPr>
              <a:defRPr sz="1351">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891"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891"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2"/>
            <a:ext cx="11108267" cy="747580"/>
          </a:xfrm>
          <a:prstGeom prst="rect">
            <a:avLst/>
          </a:prstGeom>
        </p:spPr>
        <p:txBody>
          <a:bodyPr vert="horz"/>
          <a:lstStyle>
            <a:lvl1pPr marL="0" marR="0" indent="0" algn="l" defTabSz="342891"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9"/>
          </a:xfrm>
          <a:prstGeom prst="rect">
            <a:avLst/>
          </a:prstGeom>
        </p:spPr>
        <p:txBody>
          <a:bodyPr vert="horz"/>
          <a:lstStyle>
            <a:lvl1pPr marL="0" marR="0" indent="0" algn="l" defTabSz="342891" rtl="0" eaLnBrk="1" fontAlgn="auto" latinLnBrk="0" hangingPunct="1">
              <a:lnSpc>
                <a:spcPct val="100000"/>
              </a:lnSpc>
              <a:spcBef>
                <a:spcPct val="20000"/>
              </a:spcBef>
              <a:spcAft>
                <a:spcPts val="0"/>
              </a:spcAft>
              <a:buClrTx/>
              <a:buSzTx/>
              <a:buFont typeface="Arial"/>
              <a:buNone/>
              <a:tabLst/>
              <a:defRPr sz="1351"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14673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B2E4E-B98A-A750-8B1E-6524BD4EAB7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C4288332-F1EE-33BF-5B45-1A200F32A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ED5B3B98-1F35-2571-2127-FBF80864530D}"/>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AB63A704-98C6-66F7-16A4-FD9D3A17643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CBF382-37BB-1D07-C348-49F902FEF584}"/>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582832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C807F-E144-68C9-4CF6-0DE08A38DA8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481A2E76-457B-7287-B7E9-E9E0C0329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543A65-2F11-AA1E-77EF-105EFE872EB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6B4E56C3-B3AC-C0A2-8DD9-4A929F328D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89C9E63-EF4B-8B6B-ED24-5F94ABB5FE7E}"/>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298465762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C807F-E144-68C9-4CF6-0DE08A38DA85}"/>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481A2E76-457B-7287-B7E9-E9E0C0329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6543A65-2F11-AA1E-77EF-105EFE872EB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6B4E56C3-B3AC-C0A2-8DD9-4A929F328D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89C9E63-EF4B-8B6B-ED24-5F94ABB5FE7E}"/>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759473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E349D-4DC3-473B-8F65-39637FA39C1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BE79EC74-3BED-0EC0-A81D-ABF62D8EA302}"/>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5CDB8607-A831-A890-B567-C1FB1B6B6506}"/>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33EA23B4-0DDB-C92A-0F15-0E6EA7BD18E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6" name="Marcador de pie de página 5">
            <a:extLst>
              <a:ext uri="{FF2B5EF4-FFF2-40B4-BE49-F238E27FC236}">
                <a16:creationId xmlns:a16="http://schemas.microsoft.com/office/drawing/2014/main" id="{0ACA4E32-0664-5619-B9B8-DACF76306F3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7265E81-350E-7AD7-07E7-D8E8FB6B5655}"/>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78416535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9D109-6A2C-B571-14A0-44C5AB059DC5}"/>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F06526DC-4B7E-4F4A-EE9C-B56B667F3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B3363DA-D93B-9EF9-6EC8-4791CFECA92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E5717B66-E752-3E4A-EBC2-B83868CCD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89A5DA4-0FAA-0B34-F9C5-3BF6BA45D77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30DD547D-F7B2-2C0E-6461-DF7D607903F3}"/>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8" name="Marcador de pie de página 7">
            <a:extLst>
              <a:ext uri="{FF2B5EF4-FFF2-40B4-BE49-F238E27FC236}">
                <a16:creationId xmlns:a16="http://schemas.microsoft.com/office/drawing/2014/main" id="{F9EA7A0E-03D0-2F1B-E853-5B889468BBB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3F9D20C-8EDA-6C22-480D-0511DF57DD97}"/>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5826174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0667C-FEAC-9C31-1374-C0646181AAAD}"/>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0966692A-5F61-0710-C8FF-59DF39CACF90}"/>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4" name="Marcador de pie de página 3">
            <a:extLst>
              <a:ext uri="{FF2B5EF4-FFF2-40B4-BE49-F238E27FC236}">
                <a16:creationId xmlns:a16="http://schemas.microsoft.com/office/drawing/2014/main" id="{69F07708-C669-14CE-CB26-F3E90AD0D45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C44FB31-07CA-99F2-87EE-CACB901A381F}"/>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8841849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A01ABA-625E-E0AF-9AEC-66EA634C6D20}"/>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3" name="Marcador de pie de página 2">
            <a:extLst>
              <a:ext uri="{FF2B5EF4-FFF2-40B4-BE49-F238E27FC236}">
                <a16:creationId xmlns:a16="http://schemas.microsoft.com/office/drawing/2014/main" id="{C7FAB593-4E61-C6C7-3157-492AA8BBF08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CE66AF0-BD7C-9477-BF60-E3A026D9D09B}"/>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1372937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70B0B-0B05-C121-0BCE-BEC87F493B6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34501E35-458B-9994-798D-B9A0F18B7D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980BE5C4-C899-255C-1F46-7AC0440FE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7632B27-C254-B8E3-62B7-5CCCD12F92FF}"/>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6" name="Marcador de pie de página 5">
            <a:extLst>
              <a:ext uri="{FF2B5EF4-FFF2-40B4-BE49-F238E27FC236}">
                <a16:creationId xmlns:a16="http://schemas.microsoft.com/office/drawing/2014/main" id="{B18DC910-7602-05AE-09F8-916F2697AE1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CD2E9C-173C-D527-44FE-C66C13E94FA8}"/>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18869475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7D945-95CD-1229-D8B6-A775387305A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6A1D679D-5D35-60D4-FCB1-1BE1614B0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5EC2AD80-C7EA-9B40-BD68-B5367D287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140AA2C-5479-20E7-0FB6-45C3CE4596E9}"/>
              </a:ext>
            </a:extLst>
          </p:cNvPr>
          <p:cNvSpPr>
            <a:spLocks noGrp="1"/>
          </p:cNvSpPr>
          <p:nvPr>
            <p:ph type="dt" sz="half" idx="10"/>
          </p:nvPr>
        </p:nvSpPr>
        <p:spPr/>
        <p:txBody>
          <a:bodyPr/>
          <a:lstStyle/>
          <a:p>
            <a:fld id="{3845C7F5-E518-4449-946A-19B136B5AE60}" type="datetimeFigureOut">
              <a:rPr lang="es-CL" smtClean="0"/>
              <a:t>01-04-2024</a:t>
            </a:fld>
            <a:endParaRPr lang="es-CL"/>
          </a:p>
        </p:txBody>
      </p:sp>
      <p:sp>
        <p:nvSpPr>
          <p:cNvPr id="6" name="Marcador de pie de página 5">
            <a:extLst>
              <a:ext uri="{FF2B5EF4-FFF2-40B4-BE49-F238E27FC236}">
                <a16:creationId xmlns:a16="http://schemas.microsoft.com/office/drawing/2014/main" id="{00D4D459-E153-FE8E-DEC5-39932B73545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B5170DD-2945-2163-DBF8-D850028FB87B}"/>
              </a:ext>
            </a:extLst>
          </p:cNvPr>
          <p:cNvSpPr>
            <a:spLocks noGrp="1"/>
          </p:cNvSpPr>
          <p:nvPr>
            <p:ph type="sldNum" sz="quarter" idx="12"/>
          </p:nvPr>
        </p:nvSpPr>
        <p:spPr/>
        <p:txBody>
          <a:bodyPr/>
          <a:lstStyle/>
          <a:p>
            <a:fld id="{266097A0-6419-AF42-932A-B78F8253A792}" type="slidenum">
              <a:rPr lang="es-CL" smtClean="0"/>
              <a:t>‹Nº›</a:t>
            </a:fld>
            <a:endParaRPr lang="es-CL"/>
          </a:p>
        </p:txBody>
      </p:sp>
    </p:spTree>
    <p:extLst>
      <p:ext uri="{BB962C8B-B14F-4D97-AF65-F5344CB8AC3E}">
        <p14:creationId xmlns:p14="http://schemas.microsoft.com/office/powerpoint/2010/main" val="398910540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7F2359B-04E4-01ED-689A-93A1663A0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D5BCEEC-C96B-0DC0-4290-32F18394F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D5E2851F-2CF1-6901-1409-D84ED8AA5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5C7F5-E518-4449-946A-19B136B5AE60}" type="datetimeFigureOut">
              <a:rPr lang="es-CL" smtClean="0"/>
              <a:t>01-04-2024</a:t>
            </a:fld>
            <a:endParaRPr lang="es-CL"/>
          </a:p>
        </p:txBody>
      </p:sp>
      <p:sp>
        <p:nvSpPr>
          <p:cNvPr id="5" name="Marcador de pie de página 4">
            <a:extLst>
              <a:ext uri="{FF2B5EF4-FFF2-40B4-BE49-F238E27FC236}">
                <a16:creationId xmlns:a16="http://schemas.microsoft.com/office/drawing/2014/main" id="{472B1A28-07FD-79E1-FE0A-90EE1D5E2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FDA1963-E09C-389D-ABAF-717B8D7A1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097A0-6419-AF42-932A-B78F8253A792}" type="slidenum">
              <a:rPr lang="es-CL" smtClean="0"/>
              <a:t>‹Nº›</a:t>
            </a:fld>
            <a:endParaRPr lang="es-CL"/>
          </a:p>
        </p:txBody>
      </p:sp>
    </p:spTree>
    <p:extLst>
      <p:ext uri="{BB962C8B-B14F-4D97-AF65-F5344CB8AC3E}">
        <p14:creationId xmlns:p14="http://schemas.microsoft.com/office/powerpoint/2010/main" val="153094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6" descr="Complemento-Logo-Gobierno-160x14px.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41867" y="6681839"/>
            <a:ext cx="2235827" cy="195635"/>
          </a:xfrm>
          <a:prstGeom prst="rect">
            <a:avLst/>
          </a:prstGeom>
        </p:spPr>
      </p:pic>
    </p:spTree>
    <p:extLst>
      <p:ext uri="{BB962C8B-B14F-4D97-AF65-F5344CB8AC3E}">
        <p14:creationId xmlns:p14="http://schemas.microsoft.com/office/powerpoint/2010/main" val="156183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fade/>
  </p:transition>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6" descr="Complemento-Logo-Gobierno-160x14px.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1867" y="6681839"/>
            <a:ext cx="2235827" cy="195635"/>
          </a:xfrm>
          <a:prstGeom prst="rect">
            <a:avLst/>
          </a:prstGeom>
        </p:spPr>
      </p:pic>
    </p:spTree>
    <p:extLst>
      <p:ext uri="{BB962C8B-B14F-4D97-AF65-F5344CB8AC3E}">
        <p14:creationId xmlns:p14="http://schemas.microsoft.com/office/powerpoint/2010/main" val="19167413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3D92715-0318-70F5-60FF-7BF10CF806A9}"/>
              </a:ext>
            </a:extLst>
          </p:cNvPr>
          <p:cNvSpPr txBox="1"/>
          <p:nvPr/>
        </p:nvSpPr>
        <p:spPr>
          <a:xfrm>
            <a:off x="818424" y="2611588"/>
            <a:ext cx="10002336" cy="2677656"/>
          </a:xfrm>
          <a:prstGeom prst="rect">
            <a:avLst/>
          </a:prstGeom>
          <a:noFill/>
        </p:spPr>
        <p:txBody>
          <a:bodyPr wrap="square" rtlCol="0">
            <a:spAutoFit/>
          </a:bodyPr>
          <a:lstStyle/>
          <a:p>
            <a:r>
              <a:rPr lang="es-CL" sz="4800" b="1" dirty="0">
                <a:solidFill>
                  <a:schemeClr val="bg1"/>
                </a:solidFill>
                <a:ea typeface="Verdana" panose="020B0604030504040204" pitchFamily="34" charset="0"/>
                <a:cs typeface="Verdana" panose="020B0604030504040204" pitchFamily="34" charset="0"/>
              </a:rPr>
              <a:t>Propuesta Medidas de Adaptación </a:t>
            </a:r>
          </a:p>
          <a:p>
            <a:r>
              <a:rPr lang="es-CL" sz="3200" b="1" dirty="0">
                <a:solidFill>
                  <a:schemeClr val="bg1"/>
                </a:solidFill>
                <a:ea typeface="Verdana" panose="020B0604030504040204" pitchFamily="34" charset="0"/>
                <a:cs typeface="Verdana" panose="020B0604030504040204" pitchFamily="34" charset="0"/>
              </a:rPr>
              <a:t>Actualización Plan Sectorial de Adaptación al Cambio Climático del Sector Salud</a:t>
            </a:r>
          </a:p>
          <a:p>
            <a:endParaRPr lang="es-CL" sz="3200" b="1" dirty="0">
              <a:solidFill>
                <a:schemeClr val="bg1"/>
              </a:solidFill>
              <a:ea typeface="Verdana" panose="020B0604030504040204" pitchFamily="34" charset="0"/>
              <a:cs typeface="Verdana" panose="020B0604030504040204" pitchFamily="34" charset="0"/>
            </a:endParaRPr>
          </a:p>
          <a:p>
            <a:endParaRPr lang="es-CL" sz="2400" b="1" dirty="0">
              <a:solidFill>
                <a:schemeClr val="bg1"/>
              </a:solidFill>
              <a:ea typeface="Verdana" panose="020B0604030504040204" pitchFamily="34" charset="0"/>
              <a:cs typeface="Verdana" panose="020B0604030504040204" pitchFamily="34" charset="0"/>
            </a:endParaRPr>
          </a:p>
        </p:txBody>
      </p:sp>
      <p:cxnSp>
        <p:nvCxnSpPr>
          <p:cNvPr id="5" name="Conector recto 4">
            <a:extLst>
              <a:ext uri="{FF2B5EF4-FFF2-40B4-BE49-F238E27FC236}">
                <a16:creationId xmlns:a16="http://schemas.microsoft.com/office/drawing/2014/main" id="{14247A4D-0BDB-51D3-B228-582D286296D5}"/>
              </a:ext>
            </a:extLst>
          </p:cNvPr>
          <p:cNvCxnSpPr/>
          <p:nvPr/>
        </p:nvCxnSpPr>
        <p:spPr>
          <a:xfrm flipH="1">
            <a:off x="-617838" y="4537909"/>
            <a:ext cx="64374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648F796-5384-3882-4805-96168F218CEB}"/>
              </a:ext>
            </a:extLst>
          </p:cNvPr>
          <p:cNvSpPr txBox="1"/>
          <p:nvPr/>
        </p:nvSpPr>
        <p:spPr>
          <a:xfrm>
            <a:off x="1382192" y="693172"/>
            <a:ext cx="1714765" cy="307777"/>
          </a:xfrm>
          <a:prstGeom prst="rect">
            <a:avLst/>
          </a:prstGeom>
          <a:noFill/>
        </p:spPr>
        <p:txBody>
          <a:bodyPr wrap="none" rtlCol="0">
            <a:spAutoFit/>
          </a:bodyPr>
          <a:lstStyle/>
          <a:p>
            <a:r>
              <a:rPr lang="es-CL" sz="1400" dirty="0">
                <a:solidFill>
                  <a:schemeClr val="bg1"/>
                </a:solidFill>
                <a:ea typeface="Verdana" panose="020B0604030504040204" pitchFamily="34" charset="0"/>
                <a:cs typeface="Verdana" panose="020B0604030504040204" pitchFamily="34" charset="0"/>
              </a:rPr>
              <a:t>26 de marzo de 2024</a:t>
            </a:r>
          </a:p>
        </p:txBody>
      </p:sp>
      <p:graphicFrame>
        <p:nvGraphicFramePr>
          <p:cNvPr id="7" name="Tabla 6">
            <a:extLst>
              <a:ext uri="{FF2B5EF4-FFF2-40B4-BE49-F238E27FC236}">
                <a16:creationId xmlns:a16="http://schemas.microsoft.com/office/drawing/2014/main" id="{A74FDCDA-E357-9067-DC55-7F0BE4D2D455}"/>
              </a:ext>
            </a:extLst>
          </p:cNvPr>
          <p:cNvGraphicFramePr>
            <a:graphicFrameLocks noGrp="1"/>
          </p:cNvGraphicFramePr>
          <p:nvPr>
            <p:extLst>
              <p:ext uri="{D42A27DB-BD31-4B8C-83A1-F6EECF244321}">
                <p14:modId xmlns:p14="http://schemas.microsoft.com/office/powerpoint/2010/main" val="1012603443"/>
              </p:ext>
            </p:extLst>
          </p:nvPr>
        </p:nvGraphicFramePr>
        <p:xfrm>
          <a:off x="4215370" y="2461738"/>
          <a:ext cx="2790825" cy="1200785"/>
        </p:xfrm>
        <a:graphic>
          <a:graphicData uri="http://schemas.openxmlformats.org/drawingml/2006/table">
            <a:tbl>
              <a:tblPr/>
              <a:tblGrid>
                <a:gridCol w="2790825">
                  <a:extLst>
                    <a:ext uri="{9D8B030D-6E8A-4147-A177-3AD203B41FA5}">
                      <a16:colId xmlns:a16="http://schemas.microsoft.com/office/drawing/2014/main" val="3901513834"/>
                    </a:ext>
                  </a:extLst>
                </a:gridCol>
              </a:tblGrid>
              <a:tr h="1200785">
                <a:tc>
                  <a:txBody>
                    <a:bodyPr/>
                    <a:lstStyle/>
                    <a:p>
                      <a:pPr rtl="0" fontAlgn="base">
                        <a:spcBef>
                          <a:spcPts val="0"/>
                        </a:spcBef>
                        <a:spcAft>
                          <a:spcPts val="0"/>
                        </a:spcAft>
                      </a:pPr>
                      <a:endParaRPr lang="es-CL" sz="1100" b="0" i="0" u="none" strike="noStrike" dirty="0">
                        <a:solidFill>
                          <a:srgbClr val="000000"/>
                        </a:solidFill>
                        <a:effectLst/>
                        <a:latin typeface="Aptos" panose="020B0004020202020204" pitchFamily="34" charset="0"/>
                      </a:endParaRPr>
                    </a:p>
                  </a:txBody>
                  <a:tcPr marL="68580" marR="68580" anchor="ctr">
                    <a:lnL>
                      <a:noFill/>
                    </a:lnL>
                    <a:lnR>
                      <a:noFill/>
                    </a:lnR>
                    <a:lnT>
                      <a:noFill/>
                    </a:lnT>
                    <a:lnB>
                      <a:noFill/>
                    </a:lnB>
                    <a:noFill/>
                  </a:tcPr>
                </a:tc>
                <a:extLst>
                  <a:ext uri="{0D108BD9-81ED-4DB2-BD59-A6C34878D82A}">
                    <a16:rowId xmlns:a16="http://schemas.microsoft.com/office/drawing/2014/main" val="2449014013"/>
                  </a:ext>
                </a:extLst>
              </a:tr>
            </a:tbl>
          </a:graphicData>
        </a:graphic>
      </p:graphicFrame>
      <p:pic>
        <p:nvPicPr>
          <p:cNvPr id="8" name="Picture 2" descr="Texto&#10;&#10;Descripción generada automáticamente">
            <a:extLst>
              <a:ext uri="{FF2B5EF4-FFF2-40B4-BE49-F238E27FC236}">
                <a16:creationId xmlns:a16="http://schemas.microsoft.com/office/drawing/2014/main" id="{64BEB04D-5B7A-913C-F3A5-AA33F5B8D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47" r="-3783"/>
          <a:stretch/>
        </p:blipFill>
        <p:spPr bwMode="auto">
          <a:xfrm>
            <a:off x="8997133" y="270796"/>
            <a:ext cx="1374262" cy="1152525"/>
          </a:xfrm>
          <a:prstGeom prst="rect">
            <a:avLst/>
          </a:prstGeom>
          <a:solidFill>
            <a:schemeClr val="bg1"/>
          </a:solidFill>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4160" y="260024"/>
            <a:ext cx="1301262" cy="1181687"/>
          </a:xfrm>
          <a:prstGeom prst="rect">
            <a:avLst/>
          </a:prstGeom>
          <a:ln>
            <a:noFill/>
          </a:ln>
        </p:spPr>
      </p:pic>
    </p:spTree>
    <p:extLst>
      <p:ext uri="{BB962C8B-B14F-4D97-AF65-F5344CB8AC3E}">
        <p14:creationId xmlns:p14="http://schemas.microsoft.com/office/powerpoint/2010/main" val="59432193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9312C-4209-0536-9297-0C5188154655}"/>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C2AC2244-4180-81D3-4DA3-78E606900421}"/>
              </a:ext>
            </a:extLst>
          </p:cNvPr>
          <p:cNvSpPr txBox="1">
            <a:spLocks/>
          </p:cNvSpPr>
          <p:nvPr/>
        </p:nvSpPr>
        <p:spPr>
          <a:xfrm>
            <a:off x="538395" y="365125"/>
            <a:ext cx="11228883"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Fortalecimiento de la capacidad de respuesta de la red asistencial frente a vectores y reservorios. </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BB241716-B60B-F467-2133-9F5C4898B3EB}"/>
              </a:ext>
            </a:extLst>
          </p:cNvPr>
          <p:cNvSpPr/>
          <p:nvPr/>
        </p:nvSpPr>
        <p:spPr>
          <a:xfrm>
            <a:off x="838200" y="1978701"/>
            <a:ext cx="10929079"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Desarrollar y mantener actualizados los planes de respuesta de la red asistencial ante brotes de enfermedades transmitidas por vectores y reservorios. Los planes deberán ser informados al personal de salud a través de capacitaciones que busquen fortalecer el conocimiento de los equipos de salud para enfrentarse a la aparición y/o epidemias de estas enfermedades.</a:t>
            </a:r>
            <a:endParaRPr lang="es-CL" sz="2400" b="1" dirty="0"/>
          </a:p>
        </p:txBody>
      </p:sp>
      <p:sp>
        <p:nvSpPr>
          <p:cNvPr id="3" name="Flecha: a la derecha 2">
            <a:extLst>
              <a:ext uri="{FF2B5EF4-FFF2-40B4-BE49-F238E27FC236}">
                <a16:creationId xmlns:a16="http://schemas.microsoft.com/office/drawing/2014/main" id="{C45F4CBA-5BB7-EAA5-675C-5F5133BD8E9C}"/>
              </a:ext>
            </a:extLst>
          </p:cNvPr>
          <p:cNvSpPr/>
          <p:nvPr/>
        </p:nvSpPr>
        <p:spPr>
          <a:xfrm rot="5400000">
            <a:off x="1931857"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3DB761EA-543D-F24A-AC5E-168BDB8BEAB3}"/>
              </a:ext>
            </a:extLst>
          </p:cNvPr>
          <p:cNvSpPr/>
          <p:nvPr/>
        </p:nvSpPr>
        <p:spPr>
          <a:xfrm>
            <a:off x="838200"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rtl="0" fontAlgn="base"/>
            <a:r>
              <a:rPr lang="es-MX" sz="1400" b="0" i="0" dirty="0">
                <a:solidFill>
                  <a:schemeClr val="bg1"/>
                </a:solidFill>
                <a:effectLst/>
                <a:latin typeface="Calibri" panose="020F0502020204030204" pitchFamily="34" charset="0"/>
              </a:rPr>
              <a:t>Personal de equipos de salud educado y capacitado en planes de respuesta y conocimiento general de las enfermedades zoonóticas y vectoriales. </a:t>
            </a:r>
            <a:endParaRPr lang="es-MX" sz="1400" b="0" i="0" dirty="0">
              <a:solidFill>
                <a:schemeClr val="bg1"/>
              </a:solidFill>
              <a:effectLst/>
              <a:latin typeface="Segoe UI" panose="020B0502040204020203" pitchFamily="34" charset="0"/>
            </a:endParaRPr>
          </a:p>
        </p:txBody>
      </p:sp>
      <p:sp>
        <p:nvSpPr>
          <p:cNvPr id="7" name="Rectángulo: esquinas redondeadas 6">
            <a:extLst>
              <a:ext uri="{FF2B5EF4-FFF2-40B4-BE49-F238E27FC236}">
                <a16:creationId xmlns:a16="http://schemas.microsoft.com/office/drawing/2014/main" id="{6F11094A-A336-9283-7867-92EF3D378450}"/>
              </a:ext>
            </a:extLst>
          </p:cNvPr>
          <p:cNvSpPr/>
          <p:nvPr/>
        </p:nvSpPr>
        <p:spPr>
          <a:xfrm>
            <a:off x="3665719"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Definición del producto:</a:t>
            </a:r>
          </a:p>
          <a:p>
            <a:pPr algn="just" rtl="0" fontAlgn="base"/>
            <a:r>
              <a:rPr lang="es-MX" sz="1400" b="0" i="0" dirty="0">
                <a:solidFill>
                  <a:schemeClr val="bg1"/>
                </a:solidFill>
                <a:effectLst/>
                <a:latin typeface="Calibri" panose="020F0502020204030204" pitchFamily="34" charset="0"/>
              </a:rPr>
              <a:t>Protocolos específicos de acción según variables a considerar. </a:t>
            </a:r>
            <a:endParaRPr lang="es-MX" sz="1400" b="0" i="0" dirty="0">
              <a:solidFill>
                <a:schemeClr val="bg1"/>
              </a:solidFill>
              <a:effectLst/>
              <a:latin typeface="Segoe UI" panose="020B0502040204020203" pitchFamily="34" charset="0"/>
            </a:endParaRPr>
          </a:p>
          <a:p>
            <a:pPr algn="just" rtl="0" fontAlgn="base"/>
            <a:r>
              <a:rPr lang="es-MX" sz="1400" b="0" i="0" dirty="0">
                <a:solidFill>
                  <a:schemeClr val="bg1"/>
                </a:solidFill>
                <a:effectLst/>
                <a:latin typeface="Calibri" panose="020F0502020204030204" pitchFamily="34" charset="0"/>
              </a:rPr>
              <a:t>Capacitación al personal de salud sobre vectores y reservorios y las enfermedades que éstos transmiten.</a:t>
            </a:r>
            <a:endParaRPr lang="es-MX" sz="1400" b="0" i="0" dirty="0">
              <a:solidFill>
                <a:schemeClr val="bg1"/>
              </a:solidFill>
              <a:effectLst/>
              <a:latin typeface="Segoe UI" panose="020B0502040204020203" pitchFamily="34" charset="0"/>
            </a:endParaRPr>
          </a:p>
          <a:p>
            <a:pPr algn="ctr"/>
            <a:endParaRPr lang="es-CL" b="1" dirty="0"/>
          </a:p>
        </p:txBody>
      </p:sp>
      <p:sp>
        <p:nvSpPr>
          <p:cNvPr id="8" name="Flecha: a la derecha 7">
            <a:extLst>
              <a:ext uri="{FF2B5EF4-FFF2-40B4-BE49-F238E27FC236}">
                <a16:creationId xmlns:a16="http://schemas.microsoft.com/office/drawing/2014/main" id="{AA476D46-C8C1-13F4-862B-5914D86C6D49}"/>
              </a:ext>
            </a:extLst>
          </p:cNvPr>
          <p:cNvSpPr/>
          <p:nvPr/>
        </p:nvSpPr>
        <p:spPr>
          <a:xfrm rot="5400000">
            <a:off x="4759376"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2ADC64A9-D5A8-E4F1-5EAD-C5A996EC49B3}"/>
              </a:ext>
            </a:extLst>
          </p:cNvPr>
          <p:cNvSpPr/>
          <p:nvPr/>
        </p:nvSpPr>
        <p:spPr>
          <a:xfrm>
            <a:off x="6493238" y="4460104"/>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071ABA88-995E-E95B-2EEE-0B3886B17B29}"/>
              </a:ext>
            </a:extLst>
          </p:cNvPr>
          <p:cNvSpPr/>
          <p:nvPr/>
        </p:nvSpPr>
        <p:spPr>
          <a:xfrm>
            <a:off x="6904840" y="4448310"/>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11" name="Rectángulo: esquinas redondeadas 10">
            <a:extLst>
              <a:ext uri="{FF2B5EF4-FFF2-40B4-BE49-F238E27FC236}">
                <a16:creationId xmlns:a16="http://schemas.microsoft.com/office/drawing/2014/main" id="{E0EB89C5-8A2B-0E57-703C-6A5F2523A1DA}"/>
              </a:ext>
            </a:extLst>
          </p:cNvPr>
          <p:cNvSpPr/>
          <p:nvPr/>
        </p:nvSpPr>
        <p:spPr>
          <a:xfrm>
            <a:off x="8799350" y="1379094"/>
            <a:ext cx="2967928" cy="526822"/>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s-ES" sz="1600" b="0" i="0" dirty="0">
                <a:solidFill>
                  <a:srgbClr val="000000"/>
                </a:solidFill>
                <a:effectLst/>
                <a:latin typeface="WordVisi_MSFontService"/>
              </a:rPr>
              <a:t>nfermedades transmitidas por vectores y reservorios</a:t>
            </a:r>
            <a:endParaRPr lang="es-CL" sz="1600" dirty="0">
              <a:solidFill>
                <a:schemeClr val="tx1"/>
              </a:solidFill>
            </a:endParaRPr>
          </a:p>
        </p:txBody>
      </p:sp>
      <p:sp>
        <p:nvSpPr>
          <p:cNvPr id="12" name="CuadroTexto 11">
            <a:extLst>
              <a:ext uri="{FF2B5EF4-FFF2-40B4-BE49-F238E27FC236}">
                <a16:creationId xmlns:a16="http://schemas.microsoft.com/office/drawing/2014/main" id="{6C333CCA-3FD7-AB36-52EF-CB6016A814E4}"/>
              </a:ext>
            </a:extLst>
          </p:cNvPr>
          <p:cNvSpPr txBox="1"/>
          <p:nvPr/>
        </p:nvSpPr>
        <p:spPr>
          <a:xfrm>
            <a:off x="7234133" y="4762439"/>
            <a:ext cx="1449628" cy="1477328"/>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DIVAP.</a:t>
            </a:r>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MX" dirty="0"/>
              <a:t>DIGEDEP.</a:t>
            </a:r>
          </a:p>
          <a:p>
            <a:pPr marL="285750" indent="-285750">
              <a:buFont typeface="Arial" panose="020B0604020202020204" pitchFamily="34" charset="0"/>
              <a:buChar char="•"/>
            </a:pPr>
            <a:r>
              <a:rPr lang="es-MX" dirty="0"/>
              <a:t>DIPRECE.</a:t>
            </a:r>
          </a:p>
        </p:txBody>
      </p:sp>
      <p:sp>
        <p:nvSpPr>
          <p:cNvPr id="5" name="Rectángulo 4">
            <a:extLst>
              <a:ext uri="{FF2B5EF4-FFF2-40B4-BE49-F238E27FC236}">
                <a16:creationId xmlns:a16="http://schemas.microsoft.com/office/drawing/2014/main" id="{F43A461C-232B-ECDD-08A9-B4D2F332E267}"/>
              </a:ext>
            </a:extLst>
          </p:cNvPr>
          <p:cNvSpPr/>
          <p:nvPr/>
        </p:nvSpPr>
        <p:spPr>
          <a:xfrm rot="16200000">
            <a:off x="8366026" y="1538483"/>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3" name="Rectángulo 12">
            <a:extLst>
              <a:ext uri="{FF2B5EF4-FFF2-40B4-BE49-F238E27FC236}">
                <a16:creationId xmlns:a16="http://schemas.microsoft.com/office/drawing/2014/main" id="{F206083A-5C87-C3B0-9947-835EBDAFC29A}"/>
              </a:ext>
            </a:extLst>
          </p:cNvPr>
          <p:cNvSpPr/>
          <p:nvPr/>
        </p:nvSpPr>
        <p:spPr>
          <a:xfrm rot="16200000">
            <a:off x="232448" y="2837046"/>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4" name="Rectángulo 13">
            <a:extLst>
              <a:ext uri="{FF2B5EF4-FFF2-40B4-BE49-F238E27FC236}">
                <a16:creationId xmlns:a16="http://schemas.microsoft.com/office/drawing/2014/main" id="{EB8CA9E0-B343-ADD8-F02F-A726D460F844}"/>
              </a:ext>
            </a:extLst>
          </p:cNvPr>
          <p:cNvSpPr/>
          <p:nvPr/>
        </p:nvSpPr>
        <p:spPr>
          <a:xfrm rot="16200000">
            <a:off x="62831" y="5338013"/>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18489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0841A-0095-F25F-6733-3F7AA9BD69E1}"/>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739562E5-BF52-6B55-294F-CE1B35B433ED}"/>
              </a:ext>
            </a:extLst>
          </p:cNvPr>
          <p:cNvSpPr txBox="1">
            <a:spLocks/>
          </p:cNvSpPr>
          <p:nvPr/>
        </p:nvSpPr>
        <p:spPr>
          <a:xfrm>
            <a:off x="538395" y="365125"/>
            <a:ext cx="11228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sz="3600" dirty="0">
                <a:solidFill>
                  <a:srgbClr val="0070C0"/>
                </a:solidFill>
                <a:latin typeface="Calibri Light" panose="020F0302020204030204"/>
              </a:rPr>
              <a:t>Propuesta de Medida: </a:t>
            </a:r>
            <a:r>
              <a:rPr kumimoji="0" lang="es-MX" sz="3600" b="1" i="0" u="none" strike="noStrike" kern="1200" cap="none" spc="0" normalizeH="0" baseline="0" noProof="0" dirty="0">
                <a:ln>
                  <a:noFill/>
                </a:ln>
                <a:solidFill>
                  <a:srgbClr val="0070C0"/>
                </a:solidFill>
                <a:effectLst/>
                <a:uLnTx/>
                <a:uFillTx/>
                <a:latin typeface="Calibri Light" panose="020F0302020204030204"/>
                <a:ea typeface="+mj-ea"/>
                <a:cs typeface="+mj-cs"/>
              </a:rPr>
              <a:t>Diagnóstico </a:t>
            </a:r>
            <a:r>
              <a:rPr lang="es-MX" sz="3600" b="1" dirty="0">
                <a:solidFill>
                  <a:srgbClr val="0070C0"/>
                </a:solidFill>
                <a:latin typeface="Calibri Light" panose="020F0302020204030204"/>
              </a:rPr>
              <a:t>d</a:t>
            </a:r>
            <a:r>
              <a:rPr kumimoji="0" lang="es-MX" sz="3600" b="1" i="0" u="none" strike="noStrike" kern="1200" cap="none" spc="0" normalizeH="0" baseline="0" noProof="0" dirty="0">
                <a:ln>
                  <a:noFill/>
                </a:ln>
                <a:solidFill>
                  <a:srgbClr val="0070C0"/>
                </a:solidFill>
                <a:effectLst/>
                <a:uLnTx/>
                <a:uFillTx/>
                <a:latin typeface="Calibri Light" panose="020F0302020204030204"/>
                <a:ea typeface="+mj-ea"/>
                <a:cs typeface="+mj-cs"/>
              </a:rPr>
              <a:t>e Líneas Vitales y Amenazas Climáticas en Establecimientos de Salud.</a:t>
            </a:r>
            <a:endParaRPr kumimoji="0" lang="es-CL" sz="36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8289EA8F-0C0B-2193-4092-1417BAD5BC4E}"/>
              </a:ext>
            </a:extLst>
          </p:cNvPr>
          <p:cNvSpPr/>
          <p:nvPr/>
        </p:nvSpPr>
        <p:spPr>
          <a:xfrm>
            <a:off x="838200" y="1978701"/>
            <a:ext cx="10929079"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800" b="1" dirty="0">
                <a:latin typeface="Calibri" panose="020F0502020204030204" pitchFamily="34" charset="0"/>
                <a:ea typeface="Times New Roman" panose="02020603050405020304" pitchFamily="18" charset="0"/>
              </a:rPr>
              <a:t>E</a:t>
            </a:r>
            <a:r>
              <a:rPr lang="es-MX" sz="2800" b="1" dirty="0">
                <a:effectLst/>
                <a:latin typeface="Calibri" panose="020F0502020204030204" pitchFamily="34" charset="0"/>
                <a:ea typeface="Times New Roman" panose="02020603050405020304" pitchFamily="18" charset="0"/>
              </a:rPr>
              <a:t>stablecer diagnóstico de líneas vitales y amenazas climáticas en establecimientos hospitalarios y establecimientos de APS.</a:t>
            </a:r>
            <a:endParaRPr lang="es-CL" sz="2800" b="1" dirty="0"/>
          </a:p>
        </p:txBody>
      </p:sp>
      <p:sp>
        <p:nvSpPr>
          <p:cNvPr id="3" name="Flecha: a la derecha 2">
            <a:extLst>
              <a:ext uri="{FF2B5EF4-FFF2-40B4-BE49-F238E27FC236}">
                <a16:creationId xmlns:a16="http://schemas.microsoft.com/office/drawing/2014/main" id="{7A9FB5D1-B6D4-268C-CC06-8D1B57394C6E}"/>
              </a:ext>
            </a:extLst>
          </p:cNvPr>
          <p:cNvSpPr/>
          <p:nvPr/>
        </p:nvSpPr>
        <p:spPr>
          <a:xfrm rot="5400000">
            <a:off x="1931857"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5CD8695-6EBB-5C53-C664-C2F914A9F247}"/>
              </a:ext>
            </a:extLst>
          </p:cNvPr>
          <p:cNvSpPr/>
          <p:nvPr/>
        </p:nvSpPr>
        <p:spPr>
          <a:xfrm>
            <a:off x="838200"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rtl="0" fontAlgn="base"/>
            <a:r>
              <a:rPr lang="es-MX" sz="1400" b="0" i="0" dirty="0">
                <a:solidFill>
                  <a:schemeClr val="bg1"/>
                </a:solidFill>
                <a:effectLst/>
                <a:latin typeface="Calibri" panose="020F0502020204030204" pitchFamily="34" charset="0"/>
              </a:rPr>
              <a:t>Realización levantamiento de información en líneas vitales y amenazas climáticas para la totalidad de la Red Hospitalaria y Establecimientos de Salud Primaria.</a:t>
            </a:r>
            <a:endParaRPr lang="es-CL" sz="1400" b="1" dirty="0">
              <a:solidFill>
                <a:schemeClr val="bg1"/>
              </a:solidFill>
            </a:endParaRPr>
          </a:p>
        </p:txBody>
      </p:sp>
      <p:sp>
        <p:nvSpPr>
          <p:cNvPr id="7" name="Rectángulo: esquinas redondeadas 6">
            <a:extLst>
              <a:ext uri="{FF2B5EF4-FFF2-40B4-BE49-F238E27FC236}">
                <a16:creationId xmlns:a16="http://schemas.microsoft.com/office/drawing/2014/main" id="{D0ECD2E5-B9E8-0F99-DA11-750FF96AD6D9}"/>
              </a:ext>
            </a:extLst>
          </p:cNvPr>
          <p:cNvSpPr/>
          <p:nvPr/>
        </p:nvSpPr>
        <p:spPr>
          <a:xfrm>
            <a:off x="3705476"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Definición del producto:</a:t>
            </a:r>
          </a:p>
          <a:p>
            <a:r>
              <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Informe con resultados del levantamiento de informaci</a:t>
            </a:r>
            <a:r>
              <a:rPr lang="es-MX"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ón,</a:t>
            </a:r>
            <a:r>
              <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mejoras por cada establecimiento de salud intervenido.</a:t>
            </a:r>
            <a:endPar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lecha: a la derecha 7">
            <a:extLst>
              <a:ext uri="{FF2B5EF4-FFF2-40B4-BE49-F238E27FC236}">
                <a16:creationId xmlns:a16="http://schemas.microsoft.com/office/drawing/2014/main" id="{4A03C194-97EE-AC50-B600-1DA0620F617A}"/>
              </a:ext>
            </a:extLst>
          </p:cNvPr>
          <p:cNvSpPr/>
          <p:nvPr/>
        </p:nvSpPr>
        <p:spPr>
          <a:xfrm rot="5400000">
            <a:off x="4759376"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96A4F4EB-F10E-A4BF-1945-51C18B59D98C}"/>
              </a:ext>
            </a:extLst>
          </p:cNvPr>
          <p:cNvSpPr/>
          <p:nvPr/>
        </p:nvSpPr>
        <p:spPr>
          <a:xfrm>
            <a:off x="6493238" y="4460104"/>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84E61EB5-1B1F-FAC5-E7D6-70D407A38F56}"/>
              </a:ext>
            </a:extLst>
          </p:cNvPr>
          <p:cNvSpPr/>
          <p:nvPr/>
        </p:nvSpPr>
        <p:spPr>
          <a:xfrm>
            <a:off x="6904840" y="4448310"/>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11" name="Rectángulo: esquinas redondeadas 10">
            <a:extLst>
              <a:ext uri="{FF2B5EF4-FFF2-40B4-BE49-F238E27FC236}">
                <a16:creationId xmlns:a16="http://schemas.microsoft.com/office/drawing/2014/main" id="{48714F16-8EE4-F878-1A52-B82BB90AD1B9}"/>
              </a:ext>
            </a:extLst>
          </p:cNvPr>
          <p:cNvSpPr/>
          <p:nvPr/>
        </p:nvSpPr>
        <p:spPr>
          <a:xfrm>
            <a:off x="8799350" y="1481623"/>
            <a:ext cx="2967929" cy="442827"/>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Infraestructura y líneas vitales. </a:t>
            </a:r>
            <a:endParaRPr lang="es-CL" sz="1600" dirty="0">
              <a:solidFill>
                <a:schemeClr val="tx1"/>
              </a:solidFill>
            </a:endParaRPr>
          </a:p>
        </p:txBody>
      </p:sp>
      <p:sp>
        <p:nvSpPr>
          <p:cNvPr id="12" name="CuadroTexto 11">
            <a:extLst>
              <a:ext uri="{FF2B5EF4-FFF2-40B4-BE49-F238E27FC236}">
                <a16:creationId xmlns:a16="http://schemas.microsoft.com/office/drawing/2014/main" id="{02EE64A2-4BA8-42D1-DD87-01F85F3D9E17}"/>
              </a:ext>
            </a:extLst>
          </p:cNvPr>
          <p:cNvSpPr txBox="1"/>
          <p:nvPr/>
        </p:nvSpPr>
        <p:spPr>
          <a:xfrm>
            <a:off x="7373621" y="4572000"/>
            <a:ext cx="3462038" cy="1754326"/>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DIVAP.</a:t>
            </a:r>
          </a:p>
          <a:p>
            <a:pPr marL="285750" indent="-285750">
              <a:buFont typeface="Arial" panose="020B0604020202020204" pitchFamily="34" charset="0"/>
              <a:buChar char="•"/>
            </a:pPr>
            <a:r>
              <a:rPr lang="es-MX" dirty="0"/>
              <a:t>DEGREYD.</a:t>
            </a:r>
          </a:p>
          <a:p>
            <a:pPr marL="285750" indent="-285750">
              <a:buFont typeface="Arial" panose="020B0604020202020204" pitchFamily="34" charset="0"/>
              <a:buChar char="•"/>
            </a:pPr>
            <a:r>
              <a:rPr lang="es-MX" dirty="0"/>
              <a:t>MIDAS.</a:t>
            </a:r>
          </a:p>
          <a:p>
            <a:pPr marL="285750" indent="-285750">
              <a:buFont typeface="Arial" panose="020B0604020202020204" pitchFamily="34" charset="0"/>
              <a:buChar char="•"/>
            </a:pPr>
            <a:r>
              <a:rPr lang="es-MX" dirty="0"/>
              <a:t>D. Inversiones/D. Arquitectura. </a:t>
            </a:r>
          </a:p>
          <a:p>
            <a:pPr marL="285750" indent="-285750">
              <a:buFont typeface="Arial" panose="020B0604020202020204" pitchFamily="34" charset="0"/>
              <a:buChar char="•"/>
            </a:pPr>
            <a:r>
              <a:rPr lang="es-MX" dirty="0"/>
              <a:t>Hospitales y APS.</a:t>
            </a:r>
          </a:p>
        </p:txBody>
      </p:sp>
      <p:sp>
        <p:nvSpPr>
          <p:cNvPr id="5" name="Rectángulo 4">
            <a:extLst>
              <a:ext uri="{FF2B5EF4-FFF2-40B4-BE49-F238E27FC236}">
                <a16:creationId xmlns:a16="http://schemas.microsoft.com/office/drawing/2014/main" id="{B40FDA01-B6C0-E03D-F8A8-5AA34A1B1DC7}"/>
              </a:ext>
            </a:extLst>
          </p:cNvPr>
          <p:cNvSpPr/>
          <p:nvPr/>
        </p:nvSpPr>
        <p:spPr>
          <a:xfrm rot="16200000">
            <a:off x="8366026" y="1621618"/>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3" name="Rectángulo 12">
            <a:extLst>
              <a:ext uri="{FF2B5EF4-FFF2-40B4-BE49-F238E27FC236}">
                <a16:creationId xmlns:a16="http://schemas.microsoft.com/office/drawing/2014/main" id="{BE258EBC-68AC-FFE2-8462-FDEA53680B0D}"/>
              </a:ext>
            </a:extLst>
          </p:cNvPr>
          <p:cNvSpPr/>
          <p:nvPr/>
        </p:nvSpPr>
        <p:spPr>
          <a:xfrm rot="16200000">
            <a:off x="227083" y="2837046"/>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4" name="Rectángulo 13">
            <a:extLst>
              <a:ext uri="{FF2B5EF4-FFF2-40B4-BE49-F238E27FC236}">
                <a16:creationId xmlns:a16="http://schemas.microsoft.com/office/drawing/2014/main" id="{CEA5D2E2-EA27-433F-90AD-0CB156B06F84}"/>
              </a:ext>
            </a:extLst>
          </p:cNvPr>
          <p:cNvSpPr/>
          <p:nvPr/>
        </p:nvSpPr>
        <p:spPr>
          <a:xfrm rot="16200000">
            <a:off x="45696" y="5218331"/>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86251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CFD8-BCFF-8206-BA56-C3F17B7E7906}"/>
              </a:ext>
            </a:extLst>
          </p:cNvPr>
          <p:cNvSpPr>
            <a:spLocks noGrp="1"/>
          </p:cNvSpPr>
          <p:nvPr>
            <p:ph type="title"/>
          </p:nvPr>
        </p:nvSpPr>
        <p:spPr>
          <a:xfrm>
            <a:off x="736600" y="976313"/>
            <a:ext cx="10515600" cy="2852737"/>
          </a:xfrm>
        </p:spPr>
        <p:txBody>
          <a:bodyPr>
            <a:noAutofit/>
          </a:bodyPr>
          <a:lstStyle/>
          <a:p>
            <a:pPr algn="ctr"/>
            <a:r>
              <a:rPr lang="es-MX" sz="6600" b="1" i="0" dirty="0">
                <a:solidFill>
                  <a:schemeClr val="accent4"/>
                </a:solidFill>
                <a:effectLst/>
                <a:latin typeface="Calibri" panose="020F0502020204030204" pitchFamily="34" charset="0"/>
              </a:rPr>
              <a:t>Epidemiología</a:t>
            </a:r>
            <a:endParaRPr lang="es-CL" sz="6600" b="1" dirty="0">
              <a:solidFill>
                <a:schemeClr val="accent4"/>
              </a:solidFill>
            </a:endParaRPr>
          </a:p>
        </p:txBody>
      </p:sp>
    </p:spTree>
    <p:extLst>
      <p:ext uri="{BB962C8B-B14F-4D97-AF65-F5344CB8AC3E}">
        <p14:creationId xmlns:p14="http://schemas.microsoft.com/office/powerpoint/2010/main" val="373878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190500" y="-245758"/>
            <a:ext cx="12001500" cy="1856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indent="0" fontAlgn="auto">
              <a:lnSpc>
                <a:spcPct val="110000"/>
              </a:lnSpc>
              <a:spcAft>
                <a:spcPts val="0"/>
              </a:spcAft>
              <a:buClrTx/>
              <a:buSzTx/>
              <a:tabLst/>
              <a:defRPr/>
            </a:pPr>
            <a:r>
              <a:rPr lang="es-MX" sz="3900" dirty="0">
                <a:solidFill>
                  <a:srgbClr val="0070C0"/>
                </a:solidFill>
                <a:latin typeface="Calibri Light" panose="020F0302020204030204"/>
              </a:rPr>
              <a:t>Propuesta de Medida: </a:t>
            </a:r>
            <a:r>
              <a:rPr lang="es-MX" sz="3900" b="1" dirty="0">
                <a:solidFill>
                  <a:srgbClr val="0070C0"/>
                </a:solidFill>
                <a:latin typeface="Calibri Light" panose="020F0302020204030204"/>
              </a:rPr>
              <a:t>Sistema de vigilancia epidemiológica de efectos en salud asociados a cambio climático</a:t>
            </a:r>
            <a:endParaRPr lang="es-CL" sz="3900" b="1" dirty="0">
              <a:solidFill>
                <a:srgbClr val="0070C0"/>
              </a:solidFill>
              <a:latin typeface="Calibri Light" panose="020F0302020204030204"/>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607743" y="1854271"/>
            <a:ext cx="10929079" cy="1117569"/>
          </a:xfrm>
          <a:prstGeom prst="round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b="1" dirty="0">
                <a:solidFill>
                  <a:sysClr val="windowText" lastClr="000000"/>
                </a:solidFill>
                <a:latin typeface="Calibri" panose="020F0502020204030204" pitchFamily="34" charset="0"/>
              </a:rPr>
              <a:t>Contar con</a:t>
            </a:r>
            <a:r>
              <a:rPr lang="es-MX" sz="2000" b="1" i="0" dirty="0">
                <a:solidFill>
                  <a:sysClr val="windowText" lastClr="000000"/>
                </a:solidFill>
                <a:effectLst/>
                <a:latin typeface="Calibri" panose="020F0502020204030204" pitchFamily="34" charset="0"/>
              </a:rPr>
              <a:t> un sistema integrado y unificado de registro de eventos en salud asociados a cambio climático y un </a:t>
            </a:r>
            <a:r>
              <a:rPr lang="es-MX" sz="2400" b="1" i="0" dirty="0">
                <a:solidFill>
                  <a:sysClr val="windowText" lastClr="000000"/>
                </a:solidFill>
                <a:effectLst/>
                <a:latin typeface="Calibri" panose="020F0502020204030204" pitchFamily="34" charset="0"/>
              </a:rPr>
              <a:t>sistema de vigilancia epidemiológica de efectos en salud asociados a cambio climático</a:t>
            </a:r>
            <a:endParaRPr kumimoji="0" lang="es-CL"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020701" y="2660804"/>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1016484" y="3506834"/>
            <a:ext cx="2637021" cy="1200329"/>
          </a:xfrm>
          <a:prstGeom prst="round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solidFill>
                  <a:schemeClr val="tx1"/>
                </a:solidFill>
                <a:latin typeface="Calibri" panose="020F0502020204030204" pitchFamily="34" charset="0"/>
              </a:rPr>
              <a:t>Contar con un </a:t>
            </a:r>
            <a:r>
              <a:rPr lang="es-MX" sz="1400" i="0" dirty="0">
                <a:solidFill>
                  <a:schemeClr val="tx1"/>
                </a:solidFill>
                <a:effectLst/>
                <a:latin typeface="Calibri" panose="020F0502020204030204" pitchFamily="34" charset="0"/>
              </a:rPr>
              <a:t>sistema de registro para la vigilancia epidemiológica de enfermedades asociadas al cambio climático. </a:t>
            </a:r>
            <a:endParaRPr kumimoji="0" lang="es-CL" sz="1400" i="0" u="none" strike="noStrike" kern="1200" cap="none" spc="0" normalizeH="0" baseline="0" noProof="0" dirty="0">
              <a:ln>
                <a:noFill/>
              </a:ln>
              <a:solidFill>
                <a:schemeClr val="tx1"/>
              </a:solidFill>
              <a:effectLst/>
              <a:uLnTx/>
              <a:uFillTx/>
              <a:latin typeface="Calibri"/>
              <a:ea typeface="+mn-ea"/>
              <a:cs typeface="+mn-cs"/>
            </a:endParaRPr>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831982" y="3505279"/>
            <a:ext cx="2637020" cy="963540"/>
          </a:xfrm>
          <a:prstGeom prst="round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solidFill>
                  <a:schemeClr val="tx1"/>
                </a:solidFill>
                <a:latin typeface="Calibri" panose="020F0502020204030204" pitchFamily="34" charset="0"/>
              </a:rPr>
              <a:t>H</a:t>
            </a:r>
            <a:r>
              <a:rPr lang="es-MX" sz="1400" i="0" dirty="0">
                <a:solidFill>
                  <a:schemeClr val="tx1"/>
                </a:solidFill>
                <a:effectLst/>
                <a:latin typeface="Calibri" panose="020F0502020204030204" pitchFamily="34" charset="0"/>
              </a:rPr>
              <a:t>erramienta metodológica para el desarrollo y actualización de matrices de riesgo. </a:t>
            </a:r>
            <a:endParaRPr kumimoji="0" lang="es-CL" sz="1400" i="0" u="none" strike="noStrike" kern="1200" cap="none" spc="0" normalizeH="0" baseline="0" noProof="0" dirty="0">
              <a:ln>
                <a:noFill/>
              </a:ln>
              <a:solidFill>
                <a:schemeClr val="tx1"/>
              </a:solidFill>
              <a:effectLst/>
              <a:uLnTx/>
              <a:uFillTx/>
              <a:latin typeface="Calibri"/>
              <a:ea typeface="+mn-ea"/>
              <a:cs typeface="+mn-cs"/>
            </a:endParaRPr>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871876" y="266080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ángulo 9">
            <a:extLst>
              <a:ext uri="{FF2B5EF4-FFF2-40B4-BE49-F238E27FC236}">
                <a16:creationId xmlns:a16="http://schemas.microsoft.com/office/drawing/2014/main" id="{C32AAFDC-F3A0-35DD-3E95-6D90C245F5F0}"/>
              </a:ext>
            </a:extLst>
          </p:cNvPr>
          <p:cNvSpPr/>
          <p:nvPr/>
        </p:nvSpPr>
        <p:spPr>
          <a:xfrm>
            <a:off x="7000533" y="4059084"/>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a:ln>
                  <a:noFill/>
                </a:ln>
                <a:solidFill>
                  <a:srgbClr val="0070C0"/>
                </a:solidFill>
                <a:effectLst/>
                <a:uLnTx/>
                <a:uFillTx/>
                <a:latin typeface="Calibri" panose="020F0502020204030204" pitchFamily="34" charset="0"/>
                <a:ea typeface="Yu Mincho" panose="02020400000000000000" pitchFamily="18" charset="-128"/>
                <a:cs typeface="Arial" panose="020B0604020202020204" pitchFamily="34" charset="0"/>
              </a:rPr>
              <a:t>Coadyuvantes: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800" b="1"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Yu Mincho" panose="02020400000000000000" pitchFamily="18" charset="-128"/>
                <a:cs typeface="Arial" panose="020B0604020202020204" pitchFamily="34" charset="0"/>
              </a:rPr>
              <a:t>MMA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800" b="1"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Yu Mincho" panose="02020400000000000000" pitchFamily="18" charset="-128"/>
                <a:cs typeface="Arial" panose="020B0604020202020204" pitchFamily="34" charset="0"/>
              </a:rPr>
              <a:t>DMC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1" dirty="0">
                <a:solidFill>
                  <a:schemeClr val="tx2">
                    <a:lumMod val="75000"/>
                  </a:schemeClr>
                </a:solidFill>
                <a:latin typeface="Calibri" panose="020F0502020204030204" pitchFamily="34" charset="0"/>
                <a:ea typeface="Yu Mincho" panose="02020400000000000000" pitchFamily="18" charset="-128"/>
                <a:cs typeface="Arial" panose="020B0604020202020204" pitchFamily="34" charset="0"/>
              </a:rPr>
              <a:t>SENAPRED</a:t>
            </a:r>
            <a:endParaRPr kumimoji="0" lang="es-ES_tradnl" sz="1800" b="1" i="0" u="none" strike="noStrike" kern="1200" cap="none" spc="0" normalizeH="0" baseline="0" noProof="0" dirty="0">
              <a:ln>
                <a:noFill/>
              </a:ln>
              <a:solidFill>
                <a:schemeClr val="tx2">
                  <a:lumMod val="75000"/>
                </a:schemeClr>
              </a:solidFill>
              <a:effectLst/>
              <a:uLnTx/>
              <a:uFillTx/>
              <a:latin typeface="Calibri" panose="020F0502020204030204" pitchFamily="34" charset="0"/>
              <a:ea typeface="Yu Mincho" panose="02020400000000000000" pitchFamily="18" charset="-128"/>
              <a:cs typeface="Arial" panose="020B0604020202020204" pitchFamily="34" charset="0"/>
            </a:endParaRPr>
          </a:p>
        </p:txBody>
      </p:sp>
      <p:sp>
        <p:nvSpPr>
          <p:cNvPr id="12" name="CuadroTexto 11">
            <a:extLst>
              <a:ext uri="{FF2B5EF4-FFF2-40B4-BE49-F238E27FC236}">
                <a16:creationId xmlns:a16="http://schemas.microsoft.com/office/drawing/2014/main" id="{964E8C23-E1B9-43C6-B8D3-771C8292FE76}"/>
              </a:ext>
            </a:extLst>
          </p:cNvPr>
          <p:cNvSpPr txBox="1"/>
          <p:nvPr/>
        </p:nvSpPr>
        <p:spPr>
          <a:xfrm>
            <a:off x="8969221" y="3542614"/>
            <a:ext cx="256760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err="1">
                <a:ln>
                  <a:noFill/>
                </a:ln>
                <a:solidFill>
                  <a:prstClr val="black"/>
                </a:solidFill>
                <a:effectLst/>
                <a:uLnTx/>
                <a:uFillTx/>
                <a:latin typeface="Calibri"/>
                <a:ea typeface="+mn-ea"/>
                <a:cs typeface="+mn-cs"/>
              </a:rPr>
              <a:t>Intrasectorial</a:t>
            </a:r>
            <a:endParaRPr kumimoji="0" lang="es-MX" sz="1400" b="1" i="0" u="none" strike="noStrike" kern="1200" cap="none" spc="0" normalizeH="0" baseline="0" noProof="0" dirty="0">
              <a:ln>
                <a:noFill/>
              </a:ln>
              <a:solidFill>
                <a:prstClr val="black"/>
              </a:solidFill>
              <a:effectLst/>
              <a:uLnTx/>
              <a:uFillTx/>
              <a:latin typeface="Calibri"/>
              <a:ea typeface="+mn-ea"/>
              <a:cs typeface="+mn-cs"/>
            </a:endParaRPr>
          </a:p>
          <a:p>
            <a:pPr marL="285750" indent="-285750" algn="just" fontAlgn="base">
              <a:buFont typeface="Arial" panose="020B0604020202020204" pitchFamily="34" charset="0"/>
              <a:buChar char="•"/>
            </a:pPr>
            <a:r>
              <a:rPr lang="es-MX" sz="1400" b="1" dirty="0">
                <a:solidFill>
                  <a:schemeClr val="tx2">
                    <a:lumMod val="75000"/>
                  </a:schemeClr>
                </a:solidFill>
                <a:latin typeface="Calibri" panose="020F0502020204030204" pitchFamily="34" charset="0"/>
              </a:rPr>
              <a:t>DIPOL</a:t>
            </a:r>
          </a:p>
          <a:p>
            <a:pPr algn="just" fontAlgn="base"/>
            <a:r>
              <a:rPr lang="es-MX" sz="1400" dirty="0">
                <a:latin typeface="Calibri" panose="020F0502020204030204" pitchFamily="34" charset="0"/>
              </a:rPr>
              <a:t>Zoonosis y Vectores, </a:t>
            </a:r>
          </a:p>
          <a:p>
            <a:pPr algn="just" fontAlgn="base"/>
            <a:r>
              <a:rPr lang="es-MX" sz="1400" dirty="0">
                <a:latin typeface="Calibri" panose="020F0502020204030204" pitchFamily="34" charset="0"/>
              </a:rPr>
              <a:t>Salud Ambiental, </a:t>
            </a:r>
          </a:p>
          <a:p>
            <a:pPr algn="just" fontAlgn="base"/>
            <a:r>
              <a:rPr lang="es-MX" sz="1400" dirty="0">
                <a:latin typeface="Calibri" panose="020F0502020204030204" pitchFamily="34" charset="0"/>
              </a:rPr>
              <a:t>Nutrición y Alimentos, </a:t>
            </a:r>
          </a:p>
          <a:p>
            <a:pPr algn="just" fontAlgn="base"/>
            <a:r>
              <a:rPr lang="es-MX" sz="1400" dirty="0">
                <a:latin typeface="Calibri" panose="020F0502020204030204" pitchFamily="34" charset="0"/>
              </a:rPr>
              <a:t>Enfermedades Transmisibles, </a:t>
            </a:r>
          </a:p>
          <a:p>
            <a:pPr algn="just" fontAlgn="base"/>
            <a:r>
              <a:rPr lang="es-MX" sz="1400" dirty="0">
                <a:latin typeface="Calibri" panose="020F0502020204030204" pitchFamily="34" charset="0"/>
              </a:rPr>
              <a:t>Enfermedades No Transmisibles, Promoción de la Salud y Participación Ciudadana, Salud Ocupacional. </a:t>
            </a:r>
            <a:endParaRPr lang="es-MX" sz="1400" dirty="0">
              <a:latin typeface="Segoe UI" panose="020B0502040204020203" pitchFamily="34" charset="0"/>
            </a:endParaRPr>
          </a:p>
          <a:p>
            <a:pPr marL="285750" indent="-285750" algn="just" fontAlgn="base">
              <a:buFont typeface="Arial" panose="020B0604020202020204" pitchFamily="34" charset="0"/>
              <a:buChar char="•"/>
            </a:pPr>
            <a:r>
              <a:rPr lang="es-MX" sz="1400" b="1" dirty="0">
                <a:solidFill>
                  <a:schemeClr val="tx2">
                    <a:lumMod val="75000"/>
                  </a:schemeClr>
                </a:solidFill>
                <a:latin typeface="Calibri" panose="020F0502020204030204" pitchFamily="34" charset="0"/>
              </a:rPr>
              <a:t>ISP </a:t>
            </a:r>
            <a:endParaRPr lang="es-MX" sz="1400" b="1" dirty="0">
              <a:solidFill>
                <a:schemeClr val="tx2">
                  <a:lumMod val="75000"/>
                </a:schemeClr>
              </a:solidFill>
              <a:latin typeface="Segoe UI" panose="020B0502040204020203" pitchFamily="34" charset="0"/>
            </a:endParaRPr>
          </a:p>
          <a:p>
            <a:pPr marL="285750" indent="-285750" algn="just" fontAlgn="base">
              <a:buFont typeface="Arial" panose="020B0604020202020204" pitchFamily="34" charset="0"/>
              <a:buChar char="•"/>
            </a:pPr>
            <a:r>
              <a:rPr kumimoji="0" lang="es-MX" sz="1400" b="1" i="0" u="none" strike="noStrike" kern="1200" cap="none" spc="0" normalizeH="0" baseline="0" noProof="0" dirty="0">
                <a:ln>
                  <a:noFill/>
                </a:ln>
                <a:solidFill>
                  <a:schemeClr val="tx2">
                    <a:lumMod val="75000"/>
                  </a:schemeClr>
                </a:solidFill>
                <a:effectLst/>
                <a:uLnTx/>
                <a:uFillTx/>
                <a:latin typeface="Calibri"/>
                <a:ea typeface="+mn-ea"/>
                <a:cs typeface="+mn-cs"/>
              </a:rPr>
              <a:t>SEREMIS</a:t>
            </a:r>
          </a:p>
        </p:txBody>
      </p:sp>
      <p:sp>
        <p:nvSpPr>
          <p:cNvPr id="5" name="Rectángulo: esquinas redondeadas 4">
            <a:extLst>
              <a:ext uri="{FF2B5EF4-FFF2-40B4-BE49-F238E27FC236}">
                <a16:creationId xmlns:a16="http://schemas.microsoft.com/office/drawing/2014/main" id="{9C49E9FD-DC5A-1450-DC72-EB0AED441A80}"/>
              </a:ext>
            </a:extLst>
          </p:cNvPr>
          <p:cNvSpPr/>
          <p:nvPr/>
        </p:nvSpPr>
        <p:spPr>
          <a:xfrm>
            <a:off x="927044" y="4978284"/>
            <a:ext cx="5506372" cy="1317447"/>
          </a:xfrm>
          <a:prstGeom prst="roundRect">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es-ES" sz="1400" i="0" dirty="0">
                <a:solidFill>
                  <a:schemeClr val="tx1"/>
                </a:solidFill>
                <a:effectLst/>
                <a:latin typeface="Calibri" panose="020F0502020204030204" pitchFamily="34" charset="0"/>
              </a:rPr>
              <a:t>Contar con análisis anual de consultas de urgencia, egresos hospitalarios y mortalidad por enfermedades asociadas a cambio climático (asociadas a calor extremo temperaturas extremas, ola de calor, eventos climáticos extremos), enfermedades de transmisión vectorial, enfermedades transmitidas a través del agua*, enfermedades transmitidas por alimentos*. </a:t>
            </a:r>
            <a:endParaRPr kumimoji="0" lang="es-CL" sz="1400" i="0" u="none" strike="noStrike" kern="1200" cap="none" spc="0" normalizeH="0" baseline="0" noProof="0" dirty="0">
              <a:ln>
                <a:noFill/>
              </a:ln>
              <a:solidFill>
                <a:schemeClr val="tx1"/>
              </a:solidFill>
              <a:effectLst/>
              <a:uLnTx/>
              <a:uFillTx/>
              <a:latin typeface="Calibri"/>
              <a:ea typeface="+mn-ea"/>
              <a:cs typeface="+mn-cs"/>
            </a:endParaRPr>
          </a:p>
        </p:txBody>
      </p:sp>
      <p:sp>
        <p:nvSpPr>
          <p:cNvPr id="16" name="Rectángulo: esquinas redondeadas 15">
            <a:extLst>
              <a:ext uri="{FF2B5EF4-FFF2-40B4-BE49-F238E27FC236}">
                <a16:creationId xmlns:a16="http://schemas.microsoft.com/office/drawing/2014/main" id="{6FFC7319-BE81-519F-50F5-7DB29E265AFF}"/>
              </a:ext>
            </a:extLst>
          </p:cNvPr>
          <p:cNvSpPr/>
          <p:nvPr/>
        </p:nvSpPr>
        <p:spPr>
          <a:xfrm>
            <a:off x="8483623" y="1349307"/>
            <a:ext cx="2983042" cy="416496"/>
          </a:xfrm>
          <a:prstGeom prst="roundRect">
            <a:avLst/>
          </a:prstGeom>
          <a:solidFill>
            <a:schemeClr val="accent4">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schemeClr val="tx2">
                    <a:lumMod val="75000"/>
                  </a:schemeClr>
                </a:solidFill>
                <a:effectLst/>
                <a:uLnTx/>
                <a:uFillTx/>
                <a:latin typeface="Calibri"/>
                <a:ea typeface="+mn-ea"/>
                <a:cs typeface="+mn-cs"/>
              </a:rPr>
              <a:t>Vigilancia Epidemiológica</a:t>
            </a:r>
            <a:endParaRPr kumimoji="0" lang="es-CL" sz="1600" b="1" i="0" u="none" strike="noStrike" kern="1200" cap="none" spc="0" normalizeH="0" baseline="0" noProof="0" dirty="0">
              <a:ln>
                <a:noFill/>
              </a:ln>
              <a:solidFill>
                <a:schemeClr val="tx2">
                  <a:lumMod val="75000"/>
                </a:schemeClr>
              </a:solidFill>
              <a:effectLst/>
              <a:uLnTx/>
              <a:uFillTx/>
              <a:latin typeface="Calibri"/>
              <a:ea typeface="+mn-ea"/>
              <a:cs typeface="+mn-cs"/>
            </a:endParaRPr>
          </a:p>
        </p:txBody>
      </p:sp>
      <p:sp>
        <p:nvSpPr>
          <p:cNvPr id="17" name="CuadroTexto 16">
            <a:extLst>
              <a:ext uri="{FF2B5EF4-FFF2-40B4-BE49-F238E27FC236}">
                <a16:creationId xmlns:a16="http://schemas.microsoft.com/office/drawing/2014/main" id="{1046C997-BAA2-0C40-8783-873CDD06565E}"/>
              </a:ext>
            </a:extLst>
          </p:cNvPr>
          <p:cNvSpPr txBox="1"/>
          <p:nvPr/>
        </p:nvSpPr>
        <p:spPr>
          <a:xfrm>
            <a:off x="2288890" y="6428352"/>
            <a:ext cx="4247946" cy="276999"/>
          </a:xfrm>
          <a:prstGeom prst="rect">
            <a:avLst/>
          </a:prstGeom>
          <a:noFill/>
        </p:spPr>
        <p:txBody>
          <a:bodyPr wrap="square" rtlCol="0">
            <a:spAutoFit/>
          </a:bodyPr>
          <a:lstStyle/>
          <a:p>
            <a:r>
              <a:rPr lang="es-MX" sz="1200" dirty="0"/>
              <a:t>*cuando tengan asociación con cambio climático </a:t>
            </a:r>
            <a:endParaRPr lang="es-CL" sz="1200" dirty="0"/>
          </a:p>
        </p:txBody>
      </p:sp>
      <p:sp>
        <p:nvSpPr>
          <p:cNvPr id="11" name="Cerrar llave 10">
            <a:extLst>
              <a:ext uri="{FF2B5EF4-FFF2-40B4-BE49-F238E27FC236}">
                <a16:creationId xmlns:a16="http://schemas.microsoft.com/office/drawing/2014/main" id="{5B147DE9-9DC2-6E0C-5729-B24E41466B0B}"/>
              </a:ext>
            </a:extLst>
          </p:cNvPr>
          <p:cNvSpPr/>
          <p:nvPr/>
        </p:nvSpPr>
        <p:spPr>
          <a:xfrm>
            <a:off x="6494899" y="3362690"/>
            <a:ext cx="222075" cy="2999352"/>
          </a:xfrm>
          <a:prstGeom prst="rightBrace">
            <a:avLst/>
          </a:prstGeom>
          <a:ln w="190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3" name="Rectángulo 12">
            <a:extLst>
              <a:ext uri="{FF2B5EF4-FFF2-40B4-BE49-F238E27FC236}">
                <a16:creationId xmlns:a16="http://schemas.microsoft.com/office/drawing/2014/main" id="{8E166B7B-5CAA-4931-8110-49CF60C58FF1}"/>
              </a:ext>
            </a:extLst>
          </p:cNvPr>
          <p:cNvSpPr/>
          <p:nvPr/>
        </p:nvSpPr>
        <p:spPr>
          <a:xfrm rot="16200000">
            <a:off x="8050299" y="1489433"/>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4" name="Rectángulo 13">
            <a:extLst>
              <a:ext uri="{FF2B5EF4-FFF2-40B4-BE49-F238E27FC236}">
                <a16:creationId xmlns:a16="http://schemas.microsoft.com/office/drawing/2014/main" id="{2EA93828-0890-4AF8-73D2-449B57D2510A}"/>
              </a:ext>
            </a:extLst>
          </p:cNvPr>
          <p:cNvSpPr/>
          <p:nvPr/>
        </p:nvSpPr>
        <p:spPr>
          <a:xfrm rot="16200000">
            <a:off x="46627" y="2274555"/>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5" name="Rectángulo 14">
            <a:extLst>
              <a:ext uri="{FF2B5EF4-FFF2-40B4-BE49-F238E27FC236}">
                <a16:creationId xmlns:a16="http://schemas.microsoft.com/office/drawing/2014/main" id="{310D29EB-4D7E-CA53-B2A9-EB318B8622C9}"/>
              </a:ext>
            </a:extLst>
          </p:cNvPr>
          <p:cNvSpPr/>
          <p:nvPr/>
        </p:nvSpPr>
        <p:spPr>
          <a:xfrm rot="16200000">
            <a:off x="-660240" y="4518097"/>
            <a:ext cx="2487300" cy="461665"/>
          </a:xfrm>
          <a:prstGeom prst="rect">
            <a:avLst/>
          </a:prstGeom>
        </p:spPr>
        <p:txBody>
          <a:bodyPr wrap="squar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39965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CFD8-BCFF-8206-BA56-C3F17B7E7906}"/>
              </a:ext>
            </a:extLst>
          </p:cNvPr>
          <p:cNvSpPr>
            <a:spLocks noGrp="1"/>
          </p:cNvSpPr>
          <p:nvPr>
            <p:ph type="title"/>
          </p:nvPr>
        </p:nvSpPr>
        <p:spPr/>
        <p:txBody>
          <a:bodyPr>
            <a:normAutofit/>
          </a:bodyPr>
          <a:lstStyle/>
          <a:p>
            <a:r>
              <a:rPr lang="es-MX" b="1" dirty="0">
                <a:solidFill>
                  <a:schemeClr val="accent2"/>
                </a:solidFill>
              </a:rPr>
              <a:t>Seguridad Alimentaria y Enfermedades transmitidas por alimentos</a:t>
            </a:r>
            <a:endParaRPr lang="es-CL" b="1" dirty="0">
              <a:solidFill>
                <a:schemeClr val="accent2"/>
              </a:solidFill>
            </a:endParaRPr>
          </a:p>
        </p:txBody>
      </p:sp>
    </p:spTree>
    <p:extLst>
      <p:ext uri="{BB962C8B-B14F-4D97-AF65-F5344CB8AC3E}">
        <p14:creationId xmlns:p14="http://schemas.microsoft.com/office/powerpoint/2010/main" val="16479331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5" y="365125"/>
            <a:ext cx="11228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Promoción de la alimentación saludable y sostenible</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400" b="1" dirty="0">
                <a:effectLst/>
                <a:latin typeface="Calibri" panose="020F0502020204030204" pitchFamily="34" charset="0"/>
                <a:ea typeface="Times New Roman" panose="02020603050405020304" pitchFamily="18" charset="0"/>
              </a:rPr>
              <a:t>Promover elementos de alimentación saludable y sostenibles que preparen a la población para los desafíos que traerá el cambio climático con relación a la seguridad alimentaria. Algunos sistemas de alimentación saludable y sostenible que podrían ser considerados son el Modelo Dieta </a:t>
            </a:r>
            <a:r>
              <a:rPr lang="es-CL" sz="2400" b="1" i="1" dirty="0" err="1">
                <a:effectLst/>
                <a:latin typeface="Calibri" panose="020F0502020204030204" pitchFamily="34" charset="0"/>
                <a:ea typeface="Times New Roman" panose="02020603050405020304" pitchFamily="18" charset="0"/>
              </a:rPr>
              <a:t>Planet</a:t>
            </a:r>
            <a:r>
              <a:rPr lang="es-CL" sz="2400" b="1" dirty="0">
                <a:effectLst/>
                <a:latin typeface="Calibri" panose="020F0502020204030204" pitchFamily="34" charset="0"/>
                <a:ea typeface="Times New Roman" panose="02020603050405020304" pitchFamily="18" charset="0"/>
              </a:rPr>
              <a:t>, </a:t>
            </a:r>
            <a:r>
              <a:rPr lang="es-CL" sz="2400" b="1" i="1" dirty="0">
                <a:effectLst/>
                <a:latin typeface="Calibri" panose="020F0502020204030204" pitchFamily="34" charset="0"/>
                <a:ea typeface="Times New Roman" panose="02020603050405020304" pitchFamily="18" charset="0"/>
              </a:rPr>
              <a:t>EAT Comisión Lancet</a:t>
            </a:r>
            <a:r>
              <a:rPr lang="es-CL" sz="2400" b="1" dirty="0">
                <a:effectLst/>
                <a:latin typeface="Calibri" panose="020F0502020204030204" pitchFamily="34" charset="0"/>
                <a:ea typeface="Times New Roman" panose="02020603050405020304" pitchFamily="18" charset="0"/>
              </a:rPr>
              <a:t>, o las directrices de la FAO.</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1931857"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838200"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dirty="0">
                <a:effectLst/>
                <a:latin typeface="Calibri" panose="020F0502020204030204" pitchFamily="34" charset="0"/>
                <a:ea typeface="MS Mincho" panose="02020609040205080304" pitchFamily="49" charset="-128"/>
                <a:cs typeface="Times New Roman" panose="02020603050405020304" pitchFamily="18" charset="0"/>
              </a:rPr>
              <a:t>Implementación de las Guías Alimentarias bajo el escenario de cambio climático</a:t>
            </a:r>
            <a:endParaRPr lang="es-CL" sz="2800" b="1" dirty="0"/>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665719"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000" dirty="0">
                <a:effectLst/>
                <a:latin typeface="Calibri" panose="020F0502020204030204" pitchFamily="34" charset="0"/>
                <a:ea typeface="Calibri" panose="020F0502020204030204" pitchFamily="34" charset="0"/>
              </a:rPr>
              <a:t>Planificaciones anuales del Programa en Alimentación Saludable basadas en las </a:t>
            </a:r>
            <a:r>
              <a:rPr lang="es-CL" sz="2000" dirty="0" err="1">
                <a:effectLst/>
                <a:latin typeface="Calibri" panose="020F0502020204030204" pitchFamily="34" charset="0"/>
                <a:ea typeface="Calibri" panose="020F0502020204030204" pitchFamily="34" charset="0"/>
              </a:rPr>
              <a:t>GABAs</a:t>
            </a:r>
            <a:r>
              <a:rPr lang="es-CL" sz="2000" dirty="0">
                <a:effectLst/>
                <a:latin typeface="Calibri" panose="020F0502020204030204" pitchFamily="34" charset="0"/>
                <a:ea typeface="Calibri" panose="020F0502020204030204" pitchFamily="34" charset="0"/>
              </a:rPr>
              <a:t> </a:t>
            </a:r>
            <a:endParaRPr lang="es-CL" sz="2800"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759376"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493238" y="4460104"/>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6904840" y="4448310"/>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MDSF (Elige Vivir Sano) </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Ministerio de Ciencia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MINEDUC (JUNJI-JUNAEB)</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MINAGRI (ODEPA)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MMEG</a:t>
            </a:r>
            <a:endParaRPr lang="es-CL" dirty="0">
              <a:solidFill>
                <a:srgbClr val="0070C0"/>
              </a:solidFill>
            </a:endParaRPr>
          </a:p>
        </p:txBody>
      </p:sp>
      <p:sp>
        <p:nvSpPr>
          <p:cNvPr id="11" name="Rectángulo: esquinas redondeadas 10">
            <a:extLst>
              <a:ext uri="{FF2B5EF4-FFF2-40B4-BE49-F238E27FC236}">
                <a16:creationId xmlns:a16="http://schemas.microsoft.com/office/drawing/2014/main" id="{E22960EF-5195-D529-2626-D1915E72D83A}"/>
              </a:ext>
            </a:extLst>
          </p:cNvPr>
          <p:cNvSpPr/>
          <p:nvPr/>
        </p:nvSpPr>
        <p:spPr>
          <a:xfrm>
            <a:off x="8985604" y="1264267"/>
            <a:ext cx="2983042" cy="515259"/>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Seguridad alimentaria</a:t>
            </a:r>
            <a:endParaRPr lang="es-CL" dirty="0">
              <a:solidFill>
                <a:schemeClr val="tx1"/>
              </a:solidFill>
            </a:endParaRPr>
          </a:p>
        </p:txBody>
      </p:sp>
      <p:sp>
        <p:nvSpPr>
          <p:cNvPr id="12" name="CuadroTexto 11">
            <a:extLst>
              <a:ext uri="{FF2B5EF4-FFF2-40B4-BE49-F238E27FC236}">
                <a16:creationId xmlns:a16="http://schemas.microsoft.com/office/drawing/2014/main" id="{964E8C23-E1B9-43C6-B8D3-771C8292FE76}"/>
              </a:ext>
            </a:extLst>
          </p:cNvPr>
          <p:cNvSpPr txBox="1"/>
          <p:nvPr/>
        </p:nvSpPr>
        <p:spPr>
          <a:xfrm>
            <a:off x="9757983" y="4500246"/>
            <a:ext cx="2257862" cy="1477328"/>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MX" dirty="0"/>
              <a:t>DIVAP</a:t>
            </a:r>
          </a:p>
          <a:p>
            <a:pPr marL="285750" indent="-285750">
              <a:buFont typeface="Arial" panose="020B0604020202020204" pitchFamily="34" charset="0"/>
              <a:buChar char="•"/>
            </a:pPr>
            <a:r>
              <a:rPr lang="es-MX" dirty="0"/>
              <a:t>SEREMIS</a:t>
            </a:r>
          </a:p>
          <a:p>
            <a:pPr marL="285750" indent="-285750">
              <a:buFont typeface="Arial" panose="020B0604020202020204" pitchFamily="34" charset="0"/>
              <a:buChar char="•"/>
            </a:pPr>
            <a:r>
              <a:rPr lang="es-MX" dirty="0"/>
              <a:t>Servicios de Salud  </a:t>
            </a:r>
            <a:endParaRPr lang="es-CL" dirty="0"/>
          </a:p>
        </p:txBody>
      </p:sp>
      <p:sp>
        <p:nvSpPr>
          <p:cNvPr id="13" name="Rectángulo 12"/>
          <p:cNvSpPr/>
          <p:nvPr/>
        </p:nvSpPr>
        <p:spPr>
          <a:xfrm rot="16200000">
            <a:off x="8552280" y="1420592"/>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4" name="Rectángulo 13"/>
          <p:cNvSpPr/>
          <p:nvPr/>
        </p:nvSpPr>
        <p:spPr>
          <a:xfrm rot="16200000">
            <a:off x="234192" y="2832843"/>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5" name="Rectángulo 14"/>
          <p:cNvSpPr/>
          <p:nvPr/>
        </p:nvSpPr>
        <p:spPr>
          <a:xfrm rot="16200000">
            <a:off x="57972" y="5338011"/>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67274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5" y="365125"/>
            <a:ext cx="11108961"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lang="es-MX" b="1" dirty="0">
                <a:solidFill>
                  <a:srgbClr val="0070C0"/>
                </a:solidFill>
                <a:latin typeface="Calibri Light" panose="020F0302020204030204"/>
              </a:rPr>
              <a:t>Análisis de las dinámicas entre el cambio climático y las enfermedades transmitidas por alimentos.</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094283"/>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Análisis de las dinámicas entre el cambio climático y las enfermedades transmitidas por alimentos.</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126729" y="2903794"/>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1033072" y="3785017"/>
            <a:ext cx="2637020" cy="2449788"/>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effectLst/>
                <a:latin typeface="Calibri" panose="020F0502020204030204" pitchFamily="34" charset="0"/>
                <a:ea typeface="MS Mincho" panose="02020609040205080304" pitchFamily="49" charset="-128"/>
                <a:cs typeface="Times New Roman" panose="02020603050405020304" pitchFamily="18" charset="0"/>
              </a:rPr>
              <a:t>Actualizar la Circular de investigación de brotes de enfermedades transmitidas por alimentos incorporando variables atribuibles a cambio climático.</a:t>
            </a:r>
            <a:endParaRPr lang="es-CL" sz="2800" b="1" dirty="0"/>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860591" y="3785017"/>
            <a:ext cx="2637020" cy="2449788"/>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effectLst/>
                <a:latin typeface="Calibri" panose="020F0502020204030204" pitchFamily="34" charset="0"/>
                <a:ea typeface="MS Mincho" panose="02020609040205080304" pitchFamily="49" charset="-128"/>
                <a:cs typeface="Times New Roman" panose="02020603050405020304" pitchFamily="18" charset="0"/>
              </a:rPr>
              <a:t>Revisión de r</a:t>
            </a:r>
            <a:r>
              <a:rPr lang="es-ES" sz="1800" dirty="0">
                <a:effectLst/>
                <a:latin typeface="Calibri" panose="020F0502020204030204" pitchFamily="34" charset="0"/>
                <a:ea typeface="MS Mincho" panose="02020609040205080304" pitchFamily="49" charset="-128"/>
                <a:cs typeface="Times New Roman" panose="02020603050405020304" pitchFamily="18" charset="0"/>
              </a:rPr>
              <a:t>elaciones alimento-contaminante relacionadas con variables de cambio climático.</a:t>
            </a:r>
            <a:endParaRPr lang="es-CL" sz="2800"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954248" y="2903794"/>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545078" y="3901170"/>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6952309" y="3409712"/>
            <a:ext cx="3169793" cy="2971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Academia</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Dirección Meteorológica de Chile</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Servicio Agrícola y Ganadero (SAG)</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SERNAPESCA</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SENAPRED</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otras</a:t>
            </a:r>
            <a:endParaRPr lang="es-CL" dirty="0">
              <a:solidFill>
                <a:srgbClr val="0070C0"/>
              </a:solidFill>
            </a:endParaRPr>
          </a:p>
        </p:txBody>
      </p:sp>
      <p:sp>
        <p:nvSpPr>
          <p:cNvPr id="5" name="Rectángulo: esquinas redondeadas 4">
            <a:extLst>
              <a:ext uri="{FF2B5EF4-FFF2-40B4-BE49-F238E27FC236}">
                <a16:creationId xmlns:a16="http://schemas.microsoft.com/office/drawing/2014/main" id="{969A0F3F-BADB-4158-B25D-B84ADEBDF8F8}"/>
              </a:ext>
            </a:extLst>
          </p:cNvPr>
          <p:cNvSpPr/>
          <p:nvPr/>
        </p:nvSpPr>
        <p:spPr>
          <a:xfrm>
            <a:off x="8905403" y="1285956"/>
            <a:ext cx="2983042" cy="595306"/>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Enfermedades transmitidas por alimentos</a:t>
            </a:r>
            <a:endParaRPr lang="es-CL" dirty="0">
              <a:solidFill>
                <a:schemeClr val="tx1"/>
              </a:solidFill>
            </a:endParaRPr>
          </a:p>
        </p:txBody>
      </p:sp>
      <p:sp>
        <p:nvSpPr>
          <p:cNvPr id="11" name="CuadroTexto 10">
            <a:extLst>
              <a:ext uri="{FF2B5EF4-FFF2-40B4-BE49-F238E27FC236}">
                <a16:creationId xmlns:a16="http://schemas.microsoft.com/office/drawing/2014/main" id="{BD456C23-3B81-1927-A392-F8116A70CC33}"/>
              </a:ext>
            </a:extLst>
          </p:cNvPr>
          <p:cNvSpPr txBox="1"/>
          <p:nvPr/>
        </p:nvSpPr>
        <p:spPr>
          <a:xfrm>
            <a:off x="9934138" y="3429000"/>
            <a:ext cx="1449628" cy="1754326"/>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ES" sz="1800" dirty="0">
                <a:effectLst/>
                <a:latin typeface="Calibri" panose="020F0502020204030204" pitchFamily="34" charset="0"/>
                <a:ea typeface="MS Mincho" panose="02020609040205080304" pitchFamily="49" charset="-128"/>
                <a:cs typeface="Times New Roman" panose="02020603050405020304" pitchFamily="18" charset="0"/>
              </a:rPr>
              <a:t>Depto. EPI</a:t>
            </a:r>
          </a:p>
          <a:p>
            <a:pPr marL="285750" indent="-285750">
              <a:buFont typeface="Arial" panose="020B0604020202020204" pitchFamily="34" charset="0"/>
              <a:buChar char="•"/>
            </a:pPr>
            <a:r>
              <a:rPr lang="es-ES" dirty="0">
                <a:latin typeface="Calibri" panose="020F0502020204030204" pitchFamily="34" charset="0"/>
                <a:ea typeface="MS Mincho" panose="02020609040205080304" pitchFamily="49" charset="-128"/>
                <a:cs typeface="Times New Roman" panose="02020603050405020304" pitchFamily="18" charset="0"/>
              </a:rPr>
              <a:t>ISP</a:t>
            </a:r>
          </a:p>
          <a:p>
            <a:pPr marL="285750" indent="-285750">
              <a:buFont typeface="Arial" panose="020B0604020202020204" pitchFamily="34" charset="0"/>
              <a:buChar char="•"/>
            </a:pPr>
            <a:r>
              <a:rPr lang="es-ES" sz="1800" dirty="0">
                <a:effectLst/>
                <a:latin typeface="Calibri" panose="020F0502020204030204" pitchFamily="34" charset="0"/>
                <a:ea typeface="MS Mincho" panose="02020609040205080304" pitchFamily="49" charset="-128"/>
                <a:cs typeface="Times New Roman" panose="02020603050405020304" pitchFamily="18" charset="0"/>
              </a:rPr>
              <a:t>DEIS </a:t>
            </a:r>
          </a:p>
          <a:p>
            <a:pPr marL="285750" indent="-285750">
              <a:buFont typeface="Arial" panose="020B0604020202020204" pitchFamily="34" charset="0"/>
              <a:buChar char="•"/>
            </a:pPr>
            <a:r>
              <a:rPr lang="es-ES" dirty="0">
                <a:latin typeface="Calibri" panose="020F0502020204030204" pitchFamily="34" charset="0"/>
                <a:ea typeface="MS Mincho" panose="02020609040205080304" pitchFamily="49" charset="-128"/>
                <a:cs typeface="Times New Roman" panose="02020603050405020304" pitchFamily="18" charset="0"/>
              </a:rPr>
              <a:t>SEREMIS</a:t>
            </a:r>
            <a:endParaRPr lang="es-CL" dirty="0"/>
          </a:p>
        </p:txBody>
      </p:sp>
      <p:sp>
        <p:nvSpPr>
          <p:cNvPr id="15" name="Rectángulo 14">
            <a:extLst>
              <a:ext uri="{FF2B5EF4-FFF2-40B4-BE49-F238E27FC236}">
                <a16:creationId xmlns:a16="http://schemas.microsoft.com/office/drawing/2014/main" id="{60B7C6D9-ED43-3C6D-BF1C-85FC4B45088D}"/>
              </a:ext>
            </a:extLst>
          </p:cNvPr>
          <p:cNvSpPr/>
          <p:nvPr/>
        </p:nvSpPr>
        <p:spPr>
          <a:xfrm rot="16200000">
            <a:off x="8472079" y="1491989"/>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6" name="Rectángulo 15">
            <a:extLst>
              <a:ext uri="{FF2B5EF4-FFF2-40B4-BE49-F238E27FC236}">
                <a16:creationId xmlns:a16="http://schemas.microsoft.com/office/drawing/2014/main" id="{92E4F3A8-9B80-5475-431E-DCD6933BD84D}"/>
              </a:ext>
            </a:extLst>
          </p:cNvPr>
          <p:cNvSpPr/>
          <p:nvPr/>
        </p:nvSpPr>
        <p:spPr>
          <a:xfrm rot="16200000">
            <a:off x="210687" y="2387342"/>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7" name="Rectángulo 16">
            <a:extLst>
              <a:ext uri="{FF2B5EF4-FFF2-40B4-BE49-F238E27FC236}">
                <a16:creationId xmlns:a16="http://schemas.microsoft.com/office/drawing/2014/main" id="{8A0104DB-6E34-A584-8BE3-12F4A1C67CB6}"/>
              </a:ext>
            </a:extLst>
          </p:cNvPr>
          <p:cNvSpPr/>
          <p:nvPr/>
        </p:nvSpPr>
        <p:spPr>
          <a:xfrm rot="16200000">
            <a:off x="116808" y="4664502"/>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2865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6" y="3651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Prevención y gestión intoxicaciones causadas por eventos de floraciones algales nocivas (FAN) en aguas marinas.</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284857"/>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Prevenir y gestionar las intoxicaciones causadas por eventos de floraciones algales nocivas en aguas marinas, para evitar los impactos en la población a través del trabajo coordinado con otras instituciones pertinentes.</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126729" y="2948764"/>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936866" y="3785016"/>
            <a:ext cx="2733226" cy="2825645"/>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effectLst/>
                <a:latin typeface="Calibri" panose="020F0502020204030204" pitchFamily="34" charset="0"/>
                <a:ea typeface="Calibri" panose="020F0502020204030204" pitchFamily="34" charset="0"/>
              </a:rPr>
              <a:t>Articular la generación y/o actualización de protocolos de alerta temprana de eventos de floración de algas nocivas en aguas marinas para operar rápidamente frente a ocurrencia de estos eventos.</a:t>
            </a:r>
            <a:endParaRPr lang="es-CL" sz="2800" b="1" dirty="0"/>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860591" y="3785017"/>
            <a:ext cx="2637020" cy="2825644"/>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800" dirty="0">
                <a:effectLst/>
                <a:latin typeface="Calibri" panose="020F0502020204030204" pitchFamily="34" charset="0"/>
                <a:ea typeface="MS Mincho" panose="02020609040205080304" pitchFamily="49" charset="-128"/>
                <a:cs typeface="Times New Roman" panose="02020603050405020304" pitchFamily="18" charset="0"/>
              </a:rPr>
              <a:t>Elaborar e implementar planes anuales de monitoreo, vigilancia y fiscalización de áreas de extracción en zonas priorizadas y los productos del mar una vez extraídos (mariscos).</a:t>
            </a:r>
            <a:endParaRPr lang="es-CL" sz="2800"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954248" y="2948764"/>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688110" y="4089097"/>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7109082" y="3577804"/>
            <a:ext cx="3169793" cy="2971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SERNAPESCA</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SUBPESCA</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IFOP</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Asociaciones Gremiales de Pesca Artesanal</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Armada de Chile.</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Otros</a:t>
            </a:r>
            <a:endParaRPr lang="es-CL"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5" name="Rectángulo: esquinas redondeadas 4">
            <a:extLst>
              <a:ext uri="{FF2B5EF4-FFF2-40B4-BE49-F238E27FC236}">
                <a16:creationId xmlns:a16="http://schemas.microsoft.com/office/drawing/2014/main" id="{D77FF75D-1969-217D-E709-4BE89196F8CE}"/>
              </a:ext>
            </a:extLst>
          </p:cNvPr>
          <p:cNvSpPr/>
          <p:nvPr/>
        </p:nvSpPr>
        <p:spPr>
          <a:xfrm>
            <a:off x="8905403" y="1319787"/>
            <a:ext cx="2983042" cy="595306"/>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Enfermedades transmitidas por alimentos.</a:t>
            </a:r>
            <a:endParaRPr lang="es-CL" dirty="0">
              <a:solidFill>
                <a:schemeClr val="tx1"/>
              </a:solidFill>
            </a:endParaRPr>
          </a:p>
        </p:txBody>
      </p:sp>
      <p:sp>
        <p:nvSpPr>
          <p:cNvPr id="11" name="CuadroTexto 10">
            <a:extLst>
              <a:ext uri="{FF2B5EF4-FFF2-40B4-BE49-F238E27FC236}">
                <a16:creationId xmlns:a16="http://schemas.microsoft.com/office/drawing/2014/main" id="{B324F590-9994-0B8D-CE80-B9A3AB7009C1}"/>
              </a:ext>
            </a:extLst>
          </p:cNvPr>
          <p:cNvSpPr txBox="1"/>
          <p:nvPr/>
        </p:nvSpPr>
        <p:spPr>
          <a:xfrm>
            <a:off x="10329182" y="3758233"/>
            <a:ext cx="1449628" cy="1200329"/>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ES" dirty="0">
                <a:latin typeface="Calibri" panose="020F0502020204030204" pitchFamily="34" charset="0"/>
                <a:ea typeface="MS Mincho" panose="02020609040205080304" pitchFamily="49" charset="-128"/>
                <a:cs typeface="Times New Roman" panose="02020603050405020304" pitchFamily="18" charset="0"/>
              </a:rPr>
              <a:t>ISP</a:t>
            </a:r>
          </a:p>
          <a:p>
            <a:pPr marL="285750" indent="-285750">
              <a:buFont typeface="Arial" panose="020B0604020202020204" pitchFamily="34" charset="0"/>
              <a:buChar char="•"/>
            </a:pPr>
            <a:r>
              <a:rPr lang="es-ES" dirty="0">
                <a:latin typeface="Calibri" panose="020F0502020204030204" pitchFamily="34" charset="0"/>
                <a:ea typeface="MS Mincho" panose="02020609040205080304" pitchFamily="49" charset="-128"/>
                <a:cs typeface="Times New Roman" panose="02020603050405020304" pitchFamily="18" charset="0"/>
              </a:rPr>
              <a:t>SEREMIS</a:t>
            </a:r>
            <a:endParaRPr lang="es-CL" dirty="0"/>
          </a:p>
        </p:txBody>
      </p:sp>
      <p:sp>
        <p:nvSpPr>
          <p:cNvPr id="15" name="Rectángulo 14">
            <a:extLst>
              <a:ext uri="{FF2B5EF4-FFF2-40B4-BE49-F238E27FC236}">
                <a16:creationId xmlns:a16="http://schemas.microsoft.com/office/drawing/2014/main" id="{1BDDE10F-68EB-7895-4BB1-9D9A70846C09}"/>
              </a:ext>
            </a:extLst>
          </p:cNvPr>
          <p:cNvSpPr/>
          <p:nvPr/>
        </p:nvSpPr>
        <p:spPr>
          <a:xfrm rot="16200000">
            <a:off x="8472079" y="1481769"/>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6" name="Rectángulo 15">
            <a:extLst>
              <a:ext uri="{FF2B5EF4-FFF2-40B4-BE49-F238E27FC236}">
                <a16:creationId xmlns:a16="http://schemas.microsoft.com/office/drawing/2014/main" id="{56350D2B-5AE0-28A3-9500-22D5307C7B95}"/>
              </a:ext>
            </a:extLst>
          </p:cNvPr>
          <p:cNvSpPr/>
          <p:nvPr/>
        </p:nvSpPr>
        <p:spPr>
          <a:xfrm rot="16200000">
            <a:off x="252713" y="2482629"/>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7" name="Rectángulo 16">
            <a:extLst>
              <a:ext uri="{FF2B5EF4-FFF2-40B4-BE49-F238E27FC236}">
                <a16:creationId xmlns:a16="http://schemas.microsoft.com/office/drawing/2014/main" id="{E58954FE-94D3-9273-10B4-9AA6C0954B37}"/>
              </a:ext>
            </a:extLst>
          </p:cNvPr>
          <p:cNvSpPr/>
          <p:nvPr/>
        </p:nvSpPr>
        <p:spPr>
          <a:xfrm rot="16200000">
            <a:off x="114669" y="4967005"/>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28029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CFD8-BCFF-8206-BA56-C3F17B7E7906}"/>
              </a:ext>
            </a:extLst>
          </p:cNvPr>
          <p:cNvSpPr>
            <a:spLocks noGrp="1"/>
          </p:cNvSpPr>
          <p:nvPr>
            <p:ph type="title"/>
          </p:nvPr>
        </p:nvSpPr>
        <p:spPr>
          <a:xfrm>
            <a:off x="831850" y="2177053"/>
            <a:ext cx="10515600" cy="1308912"/>
          </a:xfrm>
        </p:spPr>
        <p:txBody>
          <a:bodyPr>
            <a:normAutofit fontScale="90000"/>
          </a:bodyPr>
          <a:lstStyle/>
          <a:p>
            <a:r>
              <a:rPr lang="es-MX" b="1" dirty="0">
                <a:solidFill>
                  <a:schemeClr val="accent3"/>
                </a:solidFill>
              </a:rPr>
              <a:t>Enfermedades transmitidas por vectores y reservorios</a:t>
            </a:r>
            <a:endParaRPr lang="es-CL" b="1" dirty="0">
              <a:solidFill>
                <a:schemeClr val="accent3"/>
              </a:solidFill>
            </a:endParaRPr>
          </a:p>
        </p:txBody>
      </p:sp>
    </p:spTree>
    <p:extLst>
      <p:ext uri="{BB962C8B-B14F-4D97-AF65-F5344CB8AC3E}">
        <p14:creationId xmlns:p14="http://schemas.microsoft.com/office/powerpoint/2010/main" val="205068946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6" y="210621"/>
            <a:ext cx="10515600" cy="148006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Sistema de Monitoreo y comunicación de hallazgos inusuales, en tiempo y espacio, de vectores y reservorios de importancia en salud pública priorizados* que se asocian al cambio climático.</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593649" y="2043506"/>
            <a:ext cx="11247831" cy="1480068"/>
          </a:xfrm>
          <a:prstGeom prst="round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solidFill>
                  <a:schemeClr val="tx1"/>
                </a:solidFill>
                <a:effectLst/>
                <a:latin typeface="Calibri" panose="020F0502020204030204" pitchFamily="34" charset="0"/>
                <a:ea typeface="Times New Roman" panose="02020603050405020304" pitchFamily="18" charset="0"/>
              </a:rPr>
              <a:t>Diseñar y desarrollar una herramienta digital para la detección de hallazgos inusuales de los vectores y reservorios animales de importancia sanitaria en salud pública impactados por el cambio climático y que son parte de los programas de MINSAL</a:t>
            </a:r>
            <a:endParaRPr lang="es-CL" sz="2400" b="1" dirty="0">
              <a:solidFill>
                <a:schemeClr val="tx1"/>
              </a:solidFill>
            </a:endParaRPr>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376849" y="31933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788521" y="4029567"/>
            <a:ext cx="3523938" cy="1836295"/>
          </a:xfrm>
          <a:prstGeom prst="round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Diseñar el sistema de monitoreo considerando las acciones de control y comunicación</a:t>
            </a:r>
            <a:r>
              <a:rPr lang="es-ES"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a:t>
            </a:r>
            <a:endParaRPr lang="es-CL" sz="2800" b="1" dirty="0">
              <a:solidFill>
                <a:schemeClr val="tx1"/>
              </a:solidFill>
            </a:endParaRPr>
          </a:p>
        </p:txBody>
      </p:sp>
      <p:sp>
        <p:nvSpPr>
          <p:cNvPr id="9" name="Cerrar llave 8">
            <a:extLst>
              <a:ext uri="{FF2B5EF4-FFF2-40B4-BE49-F238E27FC236}">
                <a16:creationId xmlns:a16="http://schemas.microsoft.com/office/drawing/2014/main" id="{C3124374-4BCB-6CCB-5BB7-005295BE5EFE}"/>
              </a:ext>
            </a:extLst>
          </p:cNvPr>
          <p:cNvSpPr/>
          <p:nvPr/>
        </p:nvSpPr>
        <p:spPr>
          <a:xfrm>
            <a:off x="4319341" y="3838994"/>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4822132" y="3462090"/>
            <a:ext cx="3169793" cy="2971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SERNAPESCA</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SUBPESCA</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IFOP</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Asociaciones Gremiales de Pesca Artesanal</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Armada de Chile</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Otros</a:t>
            </a:r>
            <a:endParaRPr lang="es-CL"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5" name="Rectángulo: esquinas redondeadas 4">
            <a:extLst>
              <a:ext uri="{FF2B5EF4-FFF2-40B4-BE49-F238E27FC236}">
                <a16:creationId xmlns:a16="http://schemas.microsoft.com/office/drawing/2014/main" id="{D77FF75D-1969-217D-E709-4BE89196F8CE}"/>
              </a:ext>
            </a:extLst>
          </p:cNvPr>
          <p:cNvSpPr/>
          <p:nvPr/>
        </p:nvSpPr>
        <p:spPr>
          <a:xfrm>
            <a:off x="8858438" y="1348379"/>
            <a:ext cx="2983042" cy="595306"/>
          </a:xfrm>
          <a:prstGeom prst="roundRect">
            <a:avLst/>
          </a:prstGeom>
          <a:solidFill>
            <a:schemeClr val="accent3">
              <a:lumMod val="20000"/>
              <a:lumOff val="8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Enfermedades transmitidas por vectores y reservorios</a:t>
            </a:r>
            <a:endParaRPr lang="es-CL" dirty="0">
              <a:solidFill>
                <a:schemeClr val="tx1"/>
              </a:solidFill>
            </a:endParaRPr>
          </a:p>
        </p:txBody>
      </p:sp>
      <p:sp>
        <p:nvSpPr>
          <p:cNvPr id="11" name="CuadroTexto 10">
            <a:extLst>
              <a:ext uri="{FF2B5EF4-FFF2-40B4-BE49-F238E27FC236}">
                <a16:creationId xmlns:a16="http://schemas.microsoft.com/office/drawing/2014/main" id="{31604C8F-64DD-8D9A-78A0-9091B14DB174}"/>
              </a:ext>
            </a:extLst>
          </p:cNvPr>
          <p:cNvSpPr txBox="1"/>
          <p:nvPr/>
        </p:nvSpPr>
        <p:spPr>
          <a:xfrm>
            <a:off x="8660852" y="3563772"/>
            <a:ext cx="2152064" cy="2308324"/>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ES" dirty="0">
                <a:latin typeface="Calibri" panose="020F0502020204030204" pitchFamily="34" charset="0"/>
                <a:ea typeface="MS Mincho" panose="02020609040205080304" pitchFamily="49" charset="-128"/>
                <a:cs typeface="Times New Roman" panose="02020603050405020304" pitchFamily="18" charset="0"/>
              </a:rPr>
              <a:t>Depto. EPI</a:t>
            </a:r>
          </a:p>
          <a:p>
            <a:pPr marL="285750" indent="-285750">
              <a:buFont typeface="Arial" panose="020B0604020202020204" pitchFamily="34" charset="0"/>
              <a:buChar char="•"/>
            </a:pPr>
            <a:r>
              <a:rPr lang="es-ES" dirty="0">
                <a:latin typeface="Calibri" panose="020F0502020204030204" pitchFamily="34" charset="0"/>
                <a:ea typeface="MS Mincho" panose="02020609040205080304" pitchFamily="49" charset="-128"/>
                <a:cs typeface="Times New Roman" panose="02020603050405020304" pitchFamily="18" charset="0"/>
              </a:rPr>
              <a:t>DIPRECE</a:t>
            </a:r>
          </a:p>
          <a:p>
            <a:pPr marL="285750" indent="-285750">
              <a:buFont typeface="Arial" panose="020B0604020202020204" pitchFamily="34" charset="0"/>
              <a:buChar char="•"/>
            </a:pPr>
            <a:r>
              <a:rPr lang="es-ES" sz="1800" dirty="0">
                <a:effectLst/>
                <a:latin typeface="Calibri" panose="020F0502020204030204" pitchFamily="34" charset="0"/>
                <a:ea typeface="Yu Mincho" panose="02020400000000000000" pitchFamily="18" charset="-128"/>
                <a:cs typeface="Arial" panose="020B0604020202020204" pitchFamily="34" charset="0"/>
              </a:rPr>
              <a:t>DIGERA</a:t>
            </a:r>
          </a:p>
          <a:p>
            <a:pPr marL="285750" indent="-285750">
              <a:buFont typeface="Arial" panose="020B0604020202020204" pitchFamily="34" charset="0"/>
              <a:buChar char="•"/>
            </a:pPr>
            <a:r>
              <a:rPr lang="es-ES" dirty="0">
                <a:latin typeface="Calibri" panose="020F0502020204030204" pitchFamily="34" charset="0"/>
                <a:ea typeface="Yu Mincho" panose="02020400000000000000" pitchFamily="18" charset="-128"/>
                <a:cs typeface="Arial" panose="020B0604020202020204" pitchFamily="34" charset="0"/>
              </a:rPr>
              <a:t>DIVAP</a:t>
            </a:r>
          </a:p>
          <a:p>
            <a:pPr marL="285750" indent="-285750">
              <a:buFont typeface="Arial" panose="020B0604020202020204" pitchFamily="34" charset="0"/>
              <a:buChar char="•"/>
            </a:pPr>
            <a:r>
              <a:rPr lang="es-ES" sz="1800" dirty="0">
                <a:effectLst/>
                <a:latin typeface="Calibri" panose="020F0502020204030204" pitchFamily="34" charset="0"/>
                <a:ea typeface="Yu Mincho" panose="02020400000000000000" pitchFamily="18" charset="-128"/>
                <a:cs typeface="Arial" panose="020B0604020202020204" pitchFamily="34" charset="0"/>
              </a:rPr>
              <a:t>SEREMI</a:t>
            </a:r>
          </a:p>
          <a:p>
            <a:pPr marL="285750" indent="-285750">
              <a:buFont typeface="Arial" panose="020B0604020202020204" pitchFamily="34" charset="0"/>
              <a:buChar char="•"/>
            </a:pPr>
            <a:r>
              <a:rPr lang="es-ES" dirty="0">
                <a:latin typeface="Calibri" panose="020F0502020204030204" pitchFamily="34" charset="0"/>
                <a:ea typeface="Yu Mincho" panose="02020400000000000000" pitchFamily="18" charset="-128"/>
                <a:cs typeface="Arial" panose="020B0604020202020204" pitchFamily="34" charset="0"/>
              </a:rPr>
              <a:t>Servicios de Salud</a:t>
            </a:r>
          </a:p>
        </p:txBody>
      </p:sp>
      <p:sp>
        <p:nvSpPr>
          <p:cNvPr id="7" name="Rectángulo: esquinas redondeadas 6">
            <a:extLst>
              <a:ext uri="{FF2B5EF4-FFF2-40B4-BE49-F238E27FC236}">
                <a16:creationId xmlns:a16="http://schemas.microsoft.com/office/drawing/2014/main" id="{B3D3E68E-4EDF-CA84-5A65-92FCD55946EA}"/>
              </a:ext>
            </a:extLst>
          </p:cNvPr>
          <p:cNvSpPr/>
          <p:nvPr/>
        </p:nvSpPr>
        <p:spPr>
          <a:xfrm>
            <a:off x="3682285" y="6212550"/>
            <a:ext cx="4827429" cy="495138"/>
          </a:xfrm>
          <a:prstGeom prst="roundRect">
            <a:avLst/>
          </a:prstGeom>
          <a:solidFill>
            <a:schemeClr val="accent3">
              <a:lumMod val="20000"/>
              <a:lumOff val="8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*priorizados: vigilancia de rabia animal, mosquitos de importancia sanitaria y enfermedad de Chagas.</a:t>
            </a:r>
            <a:endParaRPr lang="es-CL" sz="1400" dirty="0">
              <a:solidFill>
                <a:schemeClr val="tx1"/>
              </a:solidFill>
            </a:endParaRPr>
          </a:p>
        </p:txBody>
      </p:sp>
      <p:sp>
        <p:nvSpPr>
          <p:cNvPr id="8" name="Rectángulo 7">
            <a:extLst>
              <a:ext uri="{FF2B5EF4-FFF2-40B4-BE49-F238E27FC236}">
                <a16:creationId xmlns:a16="http://schemas.microsoft.com/office/drawing/2014/main" id="{F20177EF-9621-F083-8D90-2B745F967F43}"/>
              </a:ext>
            </a:extLst>
          </p:cNvPr>
          <p:cNvSpPr/>
          <p:nvPr/>
        </p:nvSpPr>
        <p:spPr>
          <a:xfrm rot="16200000">
            <a:off x="8425114" y="1572784"/>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5" name="Rectángulo 14">
            <a:extLst>
              <a:ext uri="{FF2B5EF4-FFF2-40B4-BE49-F238E27FC236}">
                <a16:creationId xmlns:a16="http://schemas.microsoft.com/office/drawing/2014/main" id="{C15062B4-B1EC-12BE-9F8B-246048659A69}"/>
              </a:ext>
            </a:extLst>
          </p:cNvPr>
          <p:cNvSpPr/>
          <p:nvPr/>
        </p:nvSpPr>
        <p:spPr>
          <a:xfrm rot="16200000">
            <a:off x="1614" y="2645040"/>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6" name="Rectángulo 15">
            <a:extLst>
              <a:ext uri="{FF2B5EF4-FFF2-40B4-BE49-F238E27FC236}">
                <a16:creationId xmlns:a16="http://schemas.microsoft.com/office/drawing/2014/main" id="{AC54B4B8-1B5B-A03C-688F-A7A9F200B5BC}"/>
              </a:ext>
            </a:extLst>
          </p:cNvPr>
          <p:cNvSpPr/>
          <p:nvPr/>
        </p:nvSpPr>
        <p:spPr>
          <a:xfrm rot="16200000">
            <a:off x="-6523" y="4716880"/>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196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321528B-05FC-C907-BA41-508E844DBB0B}"/>
              </a:ext>
            </a:extLst>
          </p:cNvPr>
          <p:cNvGraphicFramePr>
            <a:graphicFrameLocks noGrp="1"/>
          </p:cNvGraphicFramePr>
          <p:nvPr>
            <p:extLst>
              <p:ext uri="{D42A27DB-BD31-4B8C-83A1-F6EECF244321}">
                <p14:modId xmlns:p14="http://schemas.microsoft.com/office/powerpoint/2010/main" val="960011792"/>
              </p:ext>
            </p:extLst>
          </p:nvPr>
        </p:nvGraphicFramePr>
        <p:xfrm>
          <a:off x="347663" y="838201"/>
          <a:ext cx="11496674" cy="5834614"/>
        </p:xfrm>
        <a:graphic>
          <a:graphicData uri="http://schemas.openxmlformats.org/drawingml/2006/table">
            <a:tbl>
              <a:tblPr firstRow="1">
                <a:tableStyleId>{5C22544A-7EE6-4342-B048-85BDC9FD1C3A}</a:tableStyleId>
              </a:tblPr>
              <a:tblGrid>
                <a:gridCol w="3157804">
                  <a:extLst>
                    <a:ext uri="{9D8B030D-6E8A-4147-A177-3AD203B41FA5}">
                      <a16:colId xmlns:a16="http://schemas.microsoft.com/office/drawing/2014/main" val="3430414291"/>
                    </a:ext>
                  </a:extLst>
                </a:gridCol>
                <a:gridCol w="3762891">
                  <a:extLst>
                    <a:ext uri="{9D8B030D-6E8A-4147-A177-3AD203B41FA5}">
                      <a16:colId xmlns:a16="http://schemas.microsoft.com/office/drawing/2014/main" val="4089912425"/>
                    </a:ext>
                  </a:extLst>
                </a:gridCol>
                <a:gridCol w="1701810">
                  <a:extLst>
                    <a:ext uri="{9D8B030D-6E8A-4147-A177-3AD203B41FA5}">
                      <a16:colId xmlns:a16="http://schemas.microsoft.com/office/drawing/2014/main" val="448192470"/>
                    </a:ext>
                  </a:extLst>
                </a:gridCol>
                <a:gridCol w="1493812">
                  <a:extLst>
                    <a:ext uri="{9D8B030D-6E8A-4147-A177-3AD203B41FA5}">
                      <a16:colId xmlns:a16="http://schemas.microsoft.com/office/drawing/2014/main" val="2368939421"/>
                    </a:ext>
                  </a:extLst>
                </a:gridCol>
                <a:gridCol w="1380357">
                  <a:extLst>
                    <a:ext uri="{9D8B030D-6E8A-4147-A177-3AD203B41FA5}">
                      <a16:colId xmlns:a16="http://schemas.microsoft.com/office/drawing/2014/main" val="4015251011"/>
                    </a:ext>
                  </a:extLst>
                </a:gridCol>
              </a:tblGrid>
              <a:tr h="454944">
                <a:tc>
                  <a:txBody>
                    <a:bodyPr/>
                    <a:lstStyle/>
                    <a:p>
                      <a:pPr algn="ctr" fontAlgn="ctr"/>
                      <a:r>
                        <a:rPr lang="es-CL" sz="1400" u="none" strike="noStrike" dirty="0">
                          <a:effectLst/>
                        </a:rPr>
                        <a:t>Actividad</a:t>
                      </a:r>
                      <a:endParaRPr lang="es-CL"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400" u="none" strike="noStrike">
                          <a:effectLst/>
                        </a:rPr>
                        <a:t>Detalle</a:t>
                      </a:r>
                      <a:endParaRPr lang="es-C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400" u="none" strike="noStrike">
                          <a:effectLst/>
                        </a:rPr>
                        <a:t>Plazo</a:t>
                      </a:r>
                      <a:endParaRPr lang="es-C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400" u="none" strike="noStrike">
                          <a:effectLst/>
                        </a:rPr>
                        <a:t>Observación</a:t>
                      </a:r>
                      <a:endParaRPr lang="es-CL"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400" u="none" strike="noStrike">
                          <a:effectLst/>
                        </a:rPr>
                        <a:t>Organismo Responsable</a:t>
                      </a:r>
                      <a:endParaRPr lang="es-CL"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7765756"/>
                  </a:ext>
                </a:extLst>
              </a:tr>
              <a:tr h="303296">
                <a:tc>
                  <a:txBody>
                    <a:bodyPr/>
                    <a:lstStyle/>
                    <a:p>
                      <a:pPr algn="l" fontAlgn="ctr"/>
                      <a:r>
                        <a:rPr lang="es-MX" sz="1400" u="none" strike="noStrike" dirty="0">
                          <a:effectLst/>
                        </a:rPr>
                        <a:t>Resolución de inicio del procedimiento</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tc>
                  <a:txBody>
                    <a:bodyPr/>
                    <a:lstStyle/>
                    <a:p>
                      <a:pPr marL="0" marR="0" lvl="0" indent="0" algn="l" defTabSz="609585" rtl="0" eaLnBrk="1" fontAlgn="ctr" latinLnBrk="0" hangingPunct="1">
                        <a:lnSpc>
                          <a:spcPct val="100000"/>
                        </a:lnSpc>
                        <a:spcBef>
                          <a:spcPts val="0"/>
                        </a:spcBef>
                        <a:spcAft>
                          <a:spcPts val="0"/>
                        </a:spcAft>
                        <a:buClrTx/>
                        <a:buSzTx/>
                        <a:buFontTx/>
                        <a:buNone/>
                        <a:tabLst/>
                        <a:defRPr/>
                      </a:pPr>
                      <a:r>
                        <a:rPr lang="es-CL" sz="2400" u="none" strike="noStrike" dirty="0">
                          <a:effectLst/>
                        </a:rPr>
                        <a:t> </a:t>
                      </a:r>
                      <a:r>
                        <a:rPr lang="es-MX" sz="1400" u="none" strike="noStrike" kern="1200" dirty="0">
                          <a:solidFill>
                            <a:schemeClr val="dk1"/>
                          </a:solidFill>
                          <a:effectLst/>
                          <a:latin typeface="+mn-lt"/>
                          <a:ea typeface="+mn-ea"/>
                          <a:cs typeface="+mn-cs"/>
                        </a:rPr>
                        <a:t>Resolución de inicio del procedimiento</a:t>
                      </a:r>
                    </a:p>
                  </a:txBody>
                  <a:tcPr marL="9525" marR="9525" marT="9525" marB="0" anchor="ctr">
                    <a:solidFill>
                      <a:srgbClr val="F5DBDB"/>
                    </a:solidFill>
                  </a:tcPr>
                </a:tc>
                <a:tc>
                  <a:txBody>
                    <a:bodyPr/>
                    <a:lstStyle/>
                    <a:p>
                      <a:pPr algn="ctr" fontAlgn="ctr"/>
                      <a:r>
                        <a:rPr lang="es-CL" sz="1400" u="none" strike="noStrike" dirty="0">
                          <a:effectLst/>
                        </a:rPr>
                        <a:t>02 de diciembre 2023</a:t>
                      </a:r>
                      <a:endParaRPr lang="es-CL"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tc>
                  <a:txBody>
                    <a:bodyPr/>
                    <a:lstStyle/>
                    <a:p>
                      <a:pPr algn="l" fontAlgn="ctr"/>
                      <a:r>
                        <a:rPr lang="es-CL" sz="1400" u="none" strike="noStrike">
                          <a:effectLst/>
                        </a:rPr>
                        <a:t>Ejecutado</a:t>
                      </a:r>
                      <a:endParaRPr lang="es-CL" sz="1400" b="0" i="0" u="none" strike="noStrike">
                        <a:solidFill>
                          <a:srgbClr val="000000"/>
                        </a:solidFill>
                        <a:effectLst/>
                        <a:latin typeface="Calibri" panose="020F0502020204030204" pitchFamily="34" charset="0"/>
                      </a:endParaRPr>
                    </a:p>
                  </a:txBody>
                  <a:tcPr marL="85725" marR="9525" marT="9525" marB="0" anchor="ctr">
                    <a:solidFill>
                      <a:srgbClr val="F5DBDB"/>
                    </a:solidFill>
                  </a:tcPr>
                </a:tc>
                <a:tc>
                  <a:txBody>
                    <a:bodyPr/>
                    <a:lstStyle/>
                    <a:p>
                      <a:pPr algn="l" fontAlgn="ctr"/>
                      <a:r>
                        <a:rPr lang="es-CL" sz="1400" u="none" strike="noStrike">
                          <a:effectLst/>
                        </a:rPr>
                        <a:t>MINSAL</a:t>
                      </a:r>
                      <a:endParaRPr lang="es-CL" sz="1400" b="0" i="0" u="none" strike="noStrike">
                        <a:solidFill>
                          <a:srgbClr val="000000"/>
                        </a:solidFill>
                        <a:effectLst/>
                        <a:latin typeface="Calibri" panose="020F0502020204030204" pitchFamily="34" charset="0"/>
                      </a:endParaRPr>
                    </a:p>
                  </a:txBody>
                  <a:tcPr marL="9525" marR="9525" marT="9525" marB="0" anchor="ctr">
                    <a:solidFill>
                      <a:srgbClr val="F5DBDB"/>
                    </a:solidFill>
                  </a:tcPr>
                </a:tc>
                <a:extLst>
                  <a:ext uri="{0D108BD9-81ED-4DB2-BD59-A6C34878D82A}">
                    <a16:rowId xmlns:a16="http://schemas.microsoft.com/office/drawing/2014/main" val="63244490"/>
                  </a:ext>
                </a:extLst>
              </a:tr>
              <a:tr h="454944">
                <a:tc>
                  <a:txBody>
                    <a:bodyPr/>
                    <a:lstStyle/>
                    <a:p>
                      <a:pPr algn="l" fontAlgn="ctr"/>
                      <a:r>
                        <a:rPr lang="es-MX" sz="1400" u="none" strike="noStrike" dirty="0">
                          <a:effectLst/>
                        </a:rPr>
                        <a:t>Expediente público y recepción de antecedentes</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tc>
                  <a:txBody>
                    <a:bodyPr/>
                    <a:lstStyle/>
                    <a:p>
                      <a:pPr algn="l" fontAlgn="ctr"/>
                      <a:r>
                        <a:rPr lang="es-MX" sz="1400" u="none" strike="noStrike" dirty="0">
                          <a:effectLst/>
                        </a:rPr>
                        <a:t>Recepción de antecedentes de la ciudadanía </a:t>
                      </a:r>
                      <a:endParaRPr lang="es-MX" sz="1400" b="0" i="0" u="none" strike="noStrike" dirty="0">
                        <a:solidFill>
                          <a:srgbClr val="000000"/>
                        </a:solidFill>
                        <a:effectLst/>
                        <a:latin typeface="Calibri" panose="020F0502020204030204" pitchFamily="34" charset="0"/>
                      </a:endParaRPr>
                    </a:p>
                  </a:txBody>
                  <a:tcPr marL="85725" marR="9525" marT="9525" marB="0" anchor="ctr">
                    <a:solidFill>
                      <a:srgbClr val="F5DBDB"/>
                    </a:solidFill>
                  </a:tcPr>
                </a:tc>
                <a:tc>
                  <a:txBody>
                    <a:bodyPr/>
                    <a:lstStyle/>
                    <a:p>
                      <a:pPr algn="ctr" fontAlgn="ctr"/>
                      <a:r>
                        <a:rPr lang="es-MX" sz="1400" u="none" strike="noStrike" dirty="0">
                          <a:effectLst/>
                        </a:rPr>
                        <a:t>02 de diciembre 2023 - 15 de enero 2024</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tc>
                  <a:txBody>
                    <a:bodyPr/>
                    <a:lstStyle/>
                    <a:p>
                      <a:pPr algn="l" fontAlgn="ctr"/>
                      <a:r>
                        <a:rPr lang="es-CL" sz="1400" u="none" strike="noStrike">
                          <a:effectLst/>
                        </a:rPr>
                        <a:t>Ejecutado</a:t>
                      </a:r>
                      <a:endParaRPr lang="es-CL" sz="1400" b="0" i="0" u="none" strike="noStrike">
                        <a:solidFill>
                          <a:srgbClr val="000000"/>
                        </a:solidFill>
                        <a:effectLst/>
                        <a:latin typeface="Calibri" panose="020F0502020204030204" pitchFamily="34" charset="0"/>
                      </a:endParaRPr>
                    </a:p>
                  </a:txBody>
                  <a:tcPr marL="85725" marR="9525" marT="9525" marB="0" anchor="ctr">
                    <a:solidFill>
                      <a:srgbClr val="F5DBDB"/>
                    </a:solidFill>
                  </a:tcPr>
                </a:tc>
                <a:tc>
                  <a:txBody>
                    <a:bodyPr/>
                    <a:lstStyle/>
                    <a:p>
                      <a:pPr algn="l" fontAlgn="ctr"/>
                      <a:r>
                        <a:rPr lang="es-CL" sz="1400" u="none" strike="noStrike">
                          <a:effectLst/>
                        </a:rPr>
                        <a:t>MINSAL</a:t>
                      </a:r>
                      <a:endParaRPr lang="es-CL" sz="1400" b="0" i="0" u="none" strike="noStrike">
                        <a:solidFill>
                          <a:srgbClr val="000000"/>
                        </a:solidFill>
                        <a:effectLst/>
                        <a:latin typeface="Calibri" panose="020F0502020204030204" pitchFamily="34" charset="0"/>
                      </a:endParaRPr>
                    </a:p>
                  </a:txBody>
                  <a:tcPr marL="9525" marR="9525" marT="9525" marB="0" anchor="ctr">
                    <a:solidFill>
                      <a:srgbClr val="F5DBDB"/>
                    </a:solidFill>
                  </a:tcPr>
                </a:tc>
                <a:extLst>
                  <a:ext uri="{0D108BD9-81ED-4DB2-BD59-A6C34878D82A}">
                    <a16:rowId xmlns:a16="http://schemas.microsoft.com/office/drawing/2014/main" val="1801092465"/>
                  </a:ext>
                </a:extLst>
              </a:tr>
              <a:tr h="1137361">
                <a:tc>
                  <a:txBody>
                    <a:bodyPr/>
                    <a:lstStyle/>
                    <a:p>
                      <a:pPr algn="l" fontAlgn="ctr"/>
                      <a:r>
                        <a:rPr lang="es-CL" sz="1400" u="none" strike="noStrike" dirty="0">
                          <a:effectLst/>
                        </a:rPr>
                        <a:t>Oficio a Autoridades Coadyuvantes</a:t>
                      </a:r>
                      <a:endParaRPr lang="es-CL"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tc>
                  <a:txBody>
                    <a:bodyPr/>
                    <a:lstStyle/>
                    <a:p>
                      <a:pPr algn="l" fontAlgn="ctr"/>
                      <a:r>
                        <a:rPr lang="es-MX" sz="1400" u="none" strike="noStrike" dirty="0">
                          <a:effectLst/>
                        </a:rPr>
                        <a:t>•  Se incluyen detalles generales de la responsabilidad del PSA Sector salud </a:t>
                      </a:r>
                      <a:br>
                        <a:rPr lang="es-MX" sz="1400" u="none" strike="noStrike" dirty="0">
                          <a:effectLst/>
                        </a:rPr>
                      </a:br>
                      <a:r>
                        <a:rPr lang="es-MX" sz="1400" u="none" strike="noStrike" dirty="0">
                          <a:effectLst/>
                        </a:rPr>
                        <a:t>•  Se solicita definir referentes técnicos por institución (identificar áreas de interés/relevantes por institución) </a:t>
                      </a:r>
                      <a:endParaRPr lang="es-MX" sz="1400" b="0" i="0" u="none" strike="noStrike" dirty="0">
                        <a:solidFill>
                          <a:srgbClr val="000000"/>
                        </a:solidFill>
                        <a:effectLst/>
                        <a:latin typeface="Calibri" panose="020F0502020204030204" pitchFamily="34" charset="0"/>
                      </a:endParaRPr>
                    </a:p>
                  </a:txBody>
                  <a:tcPr marL="85725" marR="9525" marT="9525" marB="0" anchor="ctr">
                    <a:solidFill>
                      <a:srgbClr val="F5DBDB"/>
                    </a:solidFill>
                  </a:tcPr>
                </a:tc>
                <a:tc>
                  <a:txBody>
                    <a:bodyPr/>
                    <a:lstStyle/>
                    <a:p>
                      <a:pPr algn="ctr" fontAlgn="ctr"/>
                      <a:r>
                        <a:rPr lang="es-CL" sz="1400" u="none" strike="noStrike" dirty="0">
                          <a:effectLst/>
                        </a:rPr>
                        <a:t>07 de febrero 2024</a:t>
                      </a:r>
                      <a:endParaRPr lang="es-CL"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tc>
                  <a:txBody>
                    <a:bodyPr/>
                    <a:lstStyle/>
                    <a:p>
                      <a:pPr algn="l" fontAlgn="ctr"/>
                      <a:r>
                        <a:rPr lang="es-CL" sz="1400" u="none" strike="noStrike" dirty="0">
                          <a:effectLst/>
                        </a:rPr>
                        <a:t>Ejecutado</a:t>
                      </a:r>
                      <a:endParaRPr lang="es-CL" sz="1400" b="0" i="0" u="none" strike="noStrike" dirty="0">
                        <a:solidFill>
                          <a:srgbClr val="000000"/>
                        </a:solidFill>
                        <a:effectLst/>
                        <a:latin typeface="Calibri" panose="020F0502020204030204" pitchFamily="34" charset="0"/>
                      </a:endParaRPr>
                    </a:p>
                  </a:txBody>
                  <a:tcPr marL="85725" marR="9525" marT="9525" marB="0" anchor="ctr">
                    <a:solidFill>
                      <a:srgbClr val="F5DBDB"/>
                    </a:solidFill>
                  </a:tcPr>
                </a:tc>
                <a:tc>
                  <a:txBody>
                    <a:bodyPr/>
                    <a:lstStyle/>
                    <a:p>
                      <a:pPr algn="l" fontAlgn="ctr"/>
                      <a:r>
                        <a:rPr lang="es-CL" sz="1400" u="none" strike="noStrike" dirty="0">
                          <a:effectLst/>
                        </a:rPr>
                        <a:t>MINSAL</a:t>
                      </a:r>
                      <a:endParaRPr lang="es-CL" sz="1400" b="0" i="0" u="none" strike="noStrike" dirty="0">
                        <a:solidFill>
                          <a:srgbClr val="000000"/>
                        </a:solidFill>
                        <a:effectLst/>
                        <a:latin typeface="Calibri" panose="020F0502020204030204" pitchFamily="34" charset="0"/>
                      </a:endParaRPr>
                    </a:p>
                  </a:txBody>
                  <a:tcPr marL="9525" marR="9525" marT="9525" marB="0" anchor="ctr">
                    <a:solidFill>
                      <a:srgbClr val="F5DBDB"/>
                    </a:solidFill>
                  </a:tcPr>
                </a:tc>
                <a:extLst>
                  <a:ext uri="{0D108BD9-81ED-4DB2-BD59-A6C34878D82A}">
                    <a16:rowId xmlns:a16="http://schemas.microsoft.com/office/drawing/2014/main" val="775695974"/>
                  </a:ext>
                </a:extLst>
              </a:tr>
              <a:tr h="454944">
                <a:tc>
                  <a:txBody>
                    <a:bodyPr/>
                    <a:lstStyle/>
                    <a:p>
                      <a:pPr algn="l" fontAlgn="ctr"/>
                      <a:r>
                        <a:rPr lang="es-CL" sz="1400" u="none" strike="noStrike" dirty="0">
                          <a:effectLst/>
                        </a:rPr>
                        <a:t>Elaborar propuesta de documento </a:t>
                      </a:r>
                      <a:endParaRPr lang="es-CL" sz="1400" b="0" i="0" u="none" strike="noStrike" dirty="0">
                        <a:solidFill>
                          <a:srgbClr val="000000"/>
                        </a:solidFill>
                        <a:effectLst/>
                        <a:latin typeface="Calibri" panose="020F0502020204030204" pitchFamily="34" charset="0"/>
                      </a:endParaRPr>
                    </a:p>
                  </a:txBody>
                  <a:tcPr marL="9525" marR="9525" marT="9525" marB="0" anchor="ctr">
                    <a:solidFill>
                      <a:srgbClr val="E5A3A3"/>
                    </a:solidFill>
                  </a:tcPr>
                </a:tc>
                <a:tc>
                  <a:txBody>
                    <a:bodyPr/>
                    <a:lstStyle/>
                    <a:p>
                      <a:pPr algn="l" fontAlgn="ctr"/>
                      <a:r>
                        <a:rPr lang="es-MX" sz="1400" u="none" strike="noStrike" dirty="0">
                          <a:effectLst/>
                        </a:rPr>
                        <a:t>Elaboración Anteproyecto actualización del Plan Sectorial de Adaptación</a:t>
                      </a:r>
                      <a:endParaRPr lang="es-MX" sz="1400" b="0" i="0" u="none" strike="noStrike" dirty="0">
                        <a:solidFill>
                          <a:srgbClr val="000000"/>
                        </a:solidFill>
                        <a:effectLst/>
                        <a:latin typeface="Calibri" panose="020F0502020204030204" pitchFamily="34" charset="0"/>
                      </a:endParaRPr>
                    </a:p>
                  </a:txBody>
                  <a:tcPr marL="85725" marR="9525" marT="9525" marB="0" anchor="ctr">
                    <a:solidFill>
                      <a:srgbClr val="E5A3A3"/>
                    </a:solidFill>
                  </a:tcPr>
                </a:tc>
                <a:tc>
                  <a:txBody>
                    <a:bodyPr/>
                    <a:lstStyle/>
                    <a:p>
                      <a:pPr algn="ctr" fontAlgn="ctr"/>
                      <a:r>
                        <a:rPr lang="es-MX" sz="1400" u="none" strike="noStrike" dirty="0">
                          <a:effectLst/>
                        </a:rPr>
                        <a:t>04 de enero - 09 de abril</a:t>
                      </a:r>
                      <a:endParaRPr lang="es-MX" sz="1400" b="0" i="0" u="none" strike="noStrike" dirty="0">
                        <a:solidFill>
                          <a:srgbClr val="000000"/>
                        </a:solidFill>
                        <a:effectLst/>
                        <a:latin typeface="Calibri" panose="020F0502020204030204" pitchFamily="34" charset="0"/>
                      </a:endParaRPr>
                    </a:p>
                  </a:txBody>
                  <a:tcPr marL="9525" marR="9525" marT="9525" marB="0" anchor="ctr">
                    <a:solidFill>
                      <a:srgbClr val="E5A3A3"/>
                    </a:solidFill>
                  </a:tcPr>
                </a:tc>
                <a:tc>
                  <a:txBody>
                    <a:bodyPr/>
                    <a:lstStyle/>
                    <a:p>
                      <a:pPr algn="l" fontAlgn="ctr"/>
                      <a:r>
                        <a:rPr lang="es-CL" sz="1400" u="none" strike="noStrike" dirty="0">
                          <a:effectLst/>
                        </a:rPr>
                        <a:t>En proceso</a:t>
                      </a:r>
                      <a:endParaRPr lang="es-CL" sz="1400" b="0" i="0" u="none" strike="noStrike" dirty="0">
                        <a:solidFill>
                          <a:srgbClr val="000000"/>
                        </a:solidFill>
                        <a:effectLst/>
                        <a:latin typeface="Calibri" panose="020F0502020204030204" pitchFamily="34" charset="0"/>
                      </a:endParaRPr>
                    </a:p>
                  </a:txBody>
                  <a:tcPr marL="85725" marR="9525" marT="9525" marB="0" anchor="ctr">
                    <a:solidFill>
                      <a:srgbClr val="E5A3A3"/>
                    </a:solidFill>
                  </a:tcPr>
                </a:tc>
                <a:tc>
                  <a:txBody>
                    <a:bodyPr/>
                    <a:lstStyle/>
                    <a:p>
                      <a:pPr algn="l" fontAlgn="ctr"/>
                      <a:r>
                        <a:rPr lang="es-CL" sz="1400" u="none" strike="noStrike" dirty="0">
                          <a:effectLst/>
                        </a:rPr>
                        <a:t>MINSAL</a:t>
                      </a:r>
                      <a:endParaRPr lang="es-CL" sz="1400" b="0" i="0" u="none" strike="noStrike" dirty="0">
                        <a:solidFill>
                          <a:srgbClr val="000000"/>
                        </a:solidFill>
                        <a:effectLst/>
                        <a:latin typeface="Calibri" panose="020F0502020204030204" pitchFamily="34" charset="0"/>
                      </a:endParaRPr>
                    </a:p>
                  </a:txBody>
                  <a:tcPr marL="9525" marR="9525" marT="9525" marB="0" anchor="ctr">
                    <a:solidFill>
                      <a:srgbClr val="E5A3A3"/>
                    </a:solidFill>
                  </a:tcPr>
                </a:tc>
                <a:extLst>
                  <a:ext uri="{0D108BD9-81ED-4DB2-BD59-A6C34878D82A}">
                    <a16:rowId xmlns:a16="http://schemas.microsoft.com/office/drawing/2014/main" val="3357027879"/>
                  </a:ext>
                </a:extLst>
              </a:tr>
              <a:tr h="454944">
                <a:tc>
                  <a:txBody>
                    <a:bodyPr/>
                    <a:lstStyle/>
                    <a:p>
                      <a:pPr algn="l" fontAlgn="ctr"/>
                      <a:r>
                        <a:rPr lang="es-MX" sz="1400" u="none" strike="noStrike">
                          <a:effectLst/>
                        </a:rPr>
                        <a:t>Resolución de aprobación del anteproyecto</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a:effectLst/>
                        </a:rPr>
                        <a:t>Anteproyecto finalizado y listo para inicio de Consulta Pública</a:t>
                      </a:r>
                      <a:endParaRPr lang="es-MX"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es-CL" sz="1400" u="none" strike="noStrike" dirty="0">
                          <a:effectLst/>
                        </a:rPr>
                        <a:t>09 de abril</a:t>
                      </a:r>
                      <a:endParaRPr lang="es-C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dirty="0">
                          <a:effectLst/>
                        </a:rPr>
                        <a:t> </a:t>
                      </a:r>
                      <a:endParaRPr lang="es-CL"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l" fontAlgn="ctr"/>
                      <a:r>
                        <a:rPr lang="es-CL" sz="1400" u="none" strike="noStrike" dirty="0">
                          <a:effectLst/>
                        </a:rPr>
                        <a:t> MINSAL</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6050287"/>
                  </a:ext>
                </a:extLst>
              </a:tr>
              <a:tr h="682416">
                <a:tc>
                  <a:txBody>
                    <a:bodyPr/>
                    <a:lstStyle/>
                    <a:p>
                      <a:pPr algn="l" fontAlgn="ctr"/>
                      <a:r>
                        <a:rPr lang="es-MX" sz="1400" u="none" strike="noStrike">
                          <a:effectLst/>
                        </a:rPr>
                        <a:t>Consulta Pública Anteproyecto de actualización PSA del Sector Salud.</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a:effectLst/>
                        </a:rPr>
                        <a:t>Consulta ciudadana + Opinión consejo consultivo nacional - CORECC/Mesas + Pronunciamiento ETICC - Comité Científico Asesor</a:t>
                      </a:r>
                      <a:endParaRPr lang="es-MX"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es-CL" sz="1400" u="none" strike="noStrike">
                          <a:effectLst/>
                        </a:rPr>
                        <a:t>10 de abril -  08 de julio</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 </a:t>
                      </a:r>
                      <a:endParaRPr lang="es-CL" sz="1400" b="0" i="0" u="none" strike="noStrike">
                        <a:solidFill>
                          <a:srgbClr val="000000"/>
                        </a:solidFill>
                        <a:effectLst/>
                        <a:latin typeface="Calibri" panose="020F0502020204030204" pitchFamily="34" charset="0"/>
                      </a:endParaRPr>
                    </a:p>
                  </a:txBody>
                  <a:tcPr marL="85725" marR="9525" marT="9525" marB="0" anchor="ctr"/>
                </a:tc>
                <a:tc>
                  <a:txBody>
                    <a:bodyPr/>
                    <a:lstStyle/>
                    <a:p>
                      <a:pPr algn="l" fontAlgn="ctr"/>
                      <a:r>
                        <a:rPr lang="es-CL" sz="1400" u="none" strike="noStrike" dirty="0">
                          <a:effectLst/>
                        </a:rPr>
                        <a:t>MINSAL-MMA</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3342826"/>
                  </a:ext>
                </a:extLst>
              </a:tr>
              <a:tr h="454944">
                <a:tc>
                  <a:txBody>
                    <a:bodyPr/>
                    <a:lstStyle/>
                    <a:p>
                      <a:pPr algn="l" fontAlgn="ctr"/>
                      <a:r>
                        <a:rPr lang="es-MX" sz="1400" u="none" strike="noStrike">
                          <a:effectLst/>
                        </a:rPr>
                        <a:t>Elaboración de Proyecto Definitivo de actualización de PSA del Sector Salud</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dirty="0">
                          <a:effectLst/>
                        </a:rPr>
                        <a:t>Elaboración de Proyecto Definitivo de actualización de PSA del Sector Salud</a:t>
                      </a:r>
                      <a:endParaRPr lang="es-MX"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es-MX" sz="1400" u="none" strike="noStrike">
                          <a:effectLst/>
                        </a:rPr>
                        <a:t>09 de julio - 07 de septiembre</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 </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MINSAL</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99439920"/>
                  </a:ext>
                </a:extLst>
              </a:tr>
              <a:tr h="454944">
                <a:tc>
                  <a:txBody>
                    <a:bodyPr/>
                    <a:lstStyle/>
                    <a:p>
                      <a:pPr algn="l" fontAlgn="ctr"/>
                      <a:r>
                        <a:rPr lang="es-MX" sz="1400" u="none" strike="noStrike">
                          <a:effectLst/>
                        </a:rPr>
                        <a:t>Aprobación del Plan por el CMSyCC</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MX" sz="1400" u="none" strike="noStrike">
                          <a:effectLst/>
                        </a:rPr>
                        <a:t>Aprobación del Plan por el CMSyCC</a:t>
                      </a:r>
                      <a:endParaRPr lang="es-MX" sz="14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es-MX" sz="1400" u="none" strike="noStrike">
                          <a:effectLst/>
                        </a:rPr>
                        <a:t>09 de septiembre - 09 de octubre</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 </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MINSAL-CMSyCC</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8444774"/>
                  </a:ext>
                </a:extLst>
              </a:tr>
              <a:tr h="454944">
                <a:tc>
                  <a:txBody>
                    <a:bodyPr/>
                    <a:lstStyle/>
                    <a:p>
                      <a:pPr algn="l" fontAlgn="ctr"/>
                      <a:r>
                        <a:rPr lang="es-CL" sz="1400" u="none" strike="noStrike">
                          <a:effectLst/>
                        </a:rPr>
                        <a:t>Firma Ministras/os</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Decreto Supremo Autoridad Sectorial + Hacienda/MMA + Coadyuvantes participantes</a:t>
                      </a:r>
                      <a:endParaRPr lang="es-CL" sz="14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ctr"/>
                      <a:r>
                        <a:rPr lang="es-MX" sz="1400" u="none" strike="noStrike">
                          <a:effectLst/>
                        </a:rPr>
                        <a:t>10 de octubre - 04 de noviembre</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2400" u="none" strike="noStrike">
                          <a:effectLst/>
                        </a:rPr>
                        <a:t> </a:t>
                      </a:r>
                      <a:endParaRPr lang="es-CL" sz="2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MINSAL-CMSyCC</a:t>
                      </a:r>
                      <a:endParaRPr lang="es-CL"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3800186"/>
                  </a:ext>
                </a:extLst>
              </a:tr>
              <a:tr h="454944">
                <a:tc>
                  <a:txBody>
                    <a:bodyPr/>
                    <a:lstStyle/>
                    <a:p>
                      <a:pPr algn="l" fontAlgn="ctr"/>
                      <a:r>
                        <a:rPr lang="es-MX" sz="1400" u="none" strike="noStrike" dirty="0">
                          <a:effectLst/>
                        </a:rPr>
                        <a:t>Firma del Sr. Presidente de la República</a:t>
                      </a:r>
                      <a:endParaRPr lang="es-MX"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dirty="0">
                          <a:effectLst/>
                        </a:rPr>
                        <a:t>Firma Presidente</a:t>
                      </a:r>
                      <a:endParaRPr lang="es-CL" sz="14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ctr"/>
                      <a:r>
                        <a:rPr lang="es-MX" sz="1400" u="none" strike="noStrike">
                          <a:effectLst/>
                        </a:rPr>
                        <a:t>05 de noviembre -  12 de diciembre</a:t>
                      </a:r>
                      <a:endParaRPr lang="es-MX"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a:effectLst/>
                        </a:rPr>
                        <a:t> </a:t>
                      </a:r>
                      <a:endParaRPr lang="es-CL"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CL" sz="1400" u="none" strike="noStrike" dirty="0">
                          <a:effectLst/>
                        </a:rPr>
                        <a:t>MINSAL-Presidencia</a:t>
                      </a:r>
                      <a:endParaRPr lang="es-C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62049821"/>
                  </a:ext>
                </a:extLst>
              </a:tr>
            </a:tbl>
          </a:graphicData>
        </a:graphic>
      </p:graphicFrame>
      <p:sp>
        <p:nvSpPr>
          <p:cNvPr id="6" name="Rectángulo 5">
            <a:extLst>
              <a:ext uri="{FF2B5EF4-FFF2-40B4-BE49-F238E27FC236}">
                <a16:creationId xmlns:a16="http://schemas.microsoft.com/office/drawing/2014/main" id="{BD6A3C3C-C7D5-41D0-A24E-28C12F732645}"/>
              </a:ext>
            </a:extLst>
          </p:cNvPr>
          <p:cNvSpPr/>
          <p:nvPr/>
        </p:nvSpPr>
        <p:spPr>
          <a:xfrm>
            <a:off x="276225" y="3726933"/>
            <a:ext cx="11658599" cy="1149867"/>
          </a:xfrm>
          <a:prstGeom prst="rect">
            <a:avLst/>
          </a:prstGeom>
          <a:noFill/>
          <a:ln w="5715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7" name="Título 1">
            <a:extLst>
              <a:ext uri="{FF2B5EF4-FFF2-40B4-BE49-F238E27FC236}">
                <a16:creationId xmlns:a16="http://schemas.microsoft.com/office/drawing/2014/main" id="{C6191FE9-030E-98BB-48F0-C76A3602E941}"/>
              </a:ext>
            </a:extLst>
          </p:cNvPr>
          <p:cNvSpPr txBox="1">
            <a:spLocks/>
          </p:cNvSpPr>
          <p:nvPr/>
        </p:nvSpPr>
        <p:spPr>
          <a:xfrm>
            <a:off x="347663" y="79376"/>
            <a:ext cx="11228883" cy="692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L" sz="4000" b="1" i="0" u="none" strike="noStrike" kern="1200" cap="none" spc="0" normalizeH="0" baseline="0" noProof="0" dirty="0">
                <a:ln>
                  <a:noFill/>
                </a:ln>
                <a:solidFill>
                  <a:srgbClr val="0070C0"/>
                </a:solidFill>
                <a:effectLst/>
                <a:uLnTx/>
                <a:uFillTx/>
                <a:latin typeface="Calibri Light" panose="020F0302020204030204"/>
                <a:ea typeface="+mj-ea"/>
                <a:cs typeface="+mj-cs"/>
              </a:rPr>
              <a:t>Cronograma de trabajo  </a:t>
            </a:r>
          </a:p>
        </p:txBody>
      </p:sp>
    </p:spTree>
    <p:extLst>
      <p:ext uri="{BB962C8B-B14F-4D97-AF65-F5344CB8AC3E}">
        <p14:creationId xmlns:p14="http://schemas.microsoft.com/office/powerpoint/2010/main" val="1810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CFD8-BCFF-8206-BA56-C3F17B7E7906}"/>
              </a:ext>
            </a:extLst>
          </p:cNvPr>
          <p:cNvSpPr>
            <a:spLocks noGrp="1"/>
          </p:cNvSpPr>
          <p:nvPr>
            <p:ph type="title"/>
          </p:nvPr>
        </p:nvSpPr>
        <p:spPr>
          <a:xfrm>
            <a:off x="831850" y="2177053"/>
            <a:ext cx="10515600" cy="1308912"/>
          </a:xfrm>
        </p:spPr>
        <p:txBody>
          <a:bodyPr>
            <a:normAutofit/>
          </a:bodyPr>
          <a:lstStyle/>
          <a:p>
            <a:r>
              <a:rPr lang="es-MX" b="1" dirty="0">
                <a:solidFill>
                  <a:schemeClr val="tx2"/>
                </a:solidFill>
              </a:rPr>
              <a:t>Seguridad Hídrica</a:t>
            </a:r>
            <a:endParaRPr lang="es-CL" b="1" dirty="0">
              <a:solidFill>
                <a:schemeClr val="tx2"/>
              </a:solidFill>
            </a:endParaRPr>
          </a:p>
        </p:txBody>
      </p:sp>
    </p:spTree>
    <p:extLst>
      <p:ext uri="{BB962C8B-B14F-4D97-AF65-F5344CB8AC3E}">
        <p14:creationId xmlns:p14="http://schemas.microsoft.com/office/powerpoint/2010/main" val="27029554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5" y="133003"/>
            <a:ext cx="11228883"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Control sanitario de contaminantes emergentes en cuerpos de agua dulce</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530043"/>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Identificar contaminantes en cuerpos de agua continentales destinados al uso y consumo humano, relacionados con las consecuencias del cambio climático y controlar la exposición de la población a ellos.</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1963755" y="32496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933893" y="4182775"/>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dirty="0">
                <a:effectLst/>
                <a:latin typeface="Calibri" panose="020F0502020204030204" pitchFamily="34" charset="0"/>
                <a:ea typeface="MS Mincho" panose="02020609040205080304" pitchFamily="49" charset="-128"/>
                <a:cs typeface="Times New Roman" panose="02020603050405020304" pitchFamily="18" charset="0"/>
              </a:rPr>
              <a:t>Identificar y caracterizar los cuerpos de agua para uso y consumo humano</a:t>
            </a:r>
            <a:endParaRPr lang="es-CL" sz="2800" b="1" dirty="0"/>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761412" y="4182775"/>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dirty="0">
                <a:effectLst/>
                <a:latin typeface="Calibri" panose="020F0502020204030204" pitchFamily="34" charset="0"/>
                <a:ea typeface="Calibri" panose="020F0502020204030204" pitchFamily="34" charset="0"/>
              </a:rPr>
              <a:t>Priorizar los cuerpos de agua para uso y consumo humano que requieren una determinación analítica</a:t>
            </a:r>
            <a:endParaRPr lang="es-CL"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791274" y="32496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588931" y="4070878"/>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7000533" y="4059084"/>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SISS</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MOP-DOH</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MOP-DGA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SSSR-MOP</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DIRECTEMAR </a:t>
            </a:r>
            <a:endParaRPr lang="es-CL" dirty="0">
              <a:solidFill>
                <a:srgbClr val="0070C0"/>
              </a:solidFill>
            </a:endParaRPr>
          </a:p>
        </p:txBody>
      </p:sp>
      <p:sp>
        <p:nvSpPr>
          <p:cNvPr id="11" name="Rectángulo: esquinas redondeadas 10">
            <a:extLst>
              <a:ext uri="{FF2B5EF4-FFF2-40B4-BE49-F238E27FC236}">
                <a16:creationId xmlns:a16="http://schemas.microsoft.com/office/drawing/2014/main" id="{E22960EF-5195-D529-2626-D1915E72D83A}"/>
              </a:ext>
            </a:extLst>
          </p:cNvPr>
          <p:cNvSpPr/>
          <p:nvPr/>
        </p:nvSpPr>
        <p:spPr>
          <a:xfrm>
            <a:off x="9009070" y="1458567"/>
            <a:ext cx="2758208" cy="419500"/>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Seguridad hídrica </a:t>
            </a:r>
            <a:endParaRPr lang="es-CL" dirty="0">
              <a:solidFill>
                <a:schemeClr val="tx1"/>
              </a:solidFill>
            </a:endParaRPr>
          </a:p>
        </p:txBody>
      </p:sp>
      <p:sp>
        <p:nvSpPr>
          <p:cNvPr id="12" name="CuadroTexto 11">
            <a:extLst>
              <a:ext uri="{FF2B5EF4-FFF2-40B4-BE49-F238E27FC236}">
                <a16:creationId xmlns:a16="http://schemas.microsoft.com/office/drawing/2014/main" id="{964E8C23-E1B9-43C6-B8D3-771C8292FE76}"/>
              </a:ext>
            </a:extLst>
          </p:cNvPr>
          <p:cNvSpPr txBox="1"/>
          <p:nvPr/>
        </p:nvSpPr>
        <p:spPr>
          <a:xfrm>
            <a:off x="9808479" y="4182774"/>
            <a:ext cx="1449628" cy="1200329"/>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MX" dirty="0"/>
              <a:t>ISP</a:t>
            </a:r>
          </a:p>
          <a:p>
            <a:pPr marL="285750" indent="-285750">
              <a:buFont typeface="Arial" panose="020B0604020202020204" pitchFamily="34" charset="0"/>
              <a:buChar char="•"/>
            </a:pPr>
            <a:r>
              <a:rPr lang="es-MX" dirty="0"/>
              <a:t>SEREMIS</a:t>
            </a:r>
          </a:p>
        </p:txBody>
      </p:sp>
      <p:sp>
        <p:nvSpPr>
          <p:cNvPr id="5" name="Rectángulo: esquinas redondeadas 4">
            <a:extLst>
              <a:ext uri="{FF2B5EF4-FFF2-40B4-BE49-F238E27FC236}">
                <a16:creationId xmlns:a16="http://schemas.microsoft.com/office/drawing/2014/main" id="{9C49E9FD-DC5A-1450-DC72-EB0AED441A80}"/>
              </a:ext>
            </a:extLst>
          </p:cNvPr>
          <p:cNvSpPr/>
          <p:nvPr/>
        </p:nvSpPr>
        <p:spPr>
          <a:xfrm>
            <a:off x="933893" y="5293078"/>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dirty="0">
                <a:latin typeface="Calibri" panose="020F0502020204030204" pitchFamily="34" charset="0"/>
                <a:ea typeface="MS Mincho" panose="02020609040205080304" pitchFamily="49" charset="-128"/>
                <a:cs typeface="Times New Roman" panose="02020603050405020304" pitchFamily="18" charset="0"/>
              </a:rPr>
              <a:t>Implementar de técnicas de laboratorio para la determinación analítica de los contaminantes priorizados</a:t>
            </a:r>
            <a:endParaRPr lang="es-CL" sz="2800" dirty="0"/>
          </a:p>
        </p:txBody>
      </p:sp>
      <p:sp>
        <p:nvSpPr>
          <p:cNvPr id="13" name="Rectángulo: esquinas redondeadas 12">
            <a:extLst>
              <a:ext uri="{FF2B5EF4-FFF2-40B4-BE49-F238E27FC236}">
                <a16:creationId xmlns:a16="http://schemas.microsoft.com/office/drawing/2014/main" id="{7B1C906D-F8E7-0740-48EF-E8B139ED01BB}"/>
              </a:ext>
            </a:extLst>
          </p:cNvPr>
          <p:cNvSpPr/>
          <p:nvPr/>
        </p:nvSpPr>
        <p:spPr>
          <a:xfrm>
            <a:off x="3761412" y="5293078"/>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es-ES_tradnl" sz="1200" dirty="0">
                <a:effectLst/>
                <a:latin typeface="Calibri" panose="020F0502020204030204" pitchFamily="34" charset="0"/>
                <a:ea typeface="MS Mincho" panose="02020609040205080304" pitchFamily="49" charset="-128"/>
                <a:cs typeface="Times New Roman" panose="02020603050405020304" pitchFamily="18" charset="0"/>
              </a:rPr>
              <a:t>Prevención y gestión de los efectos a la salud de las personas causados por la exposición a cuerpos de agua contaminados</a:t>
            </a:r>
            <a:endParaRPr lang="es-CL" sz="12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7" name="Rectángulo 16">
            <a:extLst>
              <a:ext uri="{FF2B5EF4-FFF2-40B4-BE49-F238E27FC236}">
                <a16:creationId xmlns:a16="http://schemas.microsoft.com/office/drawing/2014/main" id="{0AE18A0B-1D69-677B-89AC-68201B5653EB}"/>
              </a:ext>
            </a:extLst>
          </p:cNvPr>
          <p:cNvSpPr/>
          <p:nvPr/>
        </p:nvSpPr>
        <p:spPr>
          <a:xfrm rot="16200000">
            <a:off x="8575486" y="1558212"/>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8" name="Rectángulo 17">
            <a:extLst>
              <a:ext uri="{FF2B5EF4-FFF2-40B4-BE49-F238E27FC236}">
                <a16:creationId xmlns:a16="http://schemas.microsoft.com/office/drawing/2014/main" id="{71871884-9534-0FB6-0AF3-5BCCFB5CBA95}"/>
              </a:ext>
            </a:extLst>
          </p:cNvPr>
          <p:cNvSpPr/>
          <p:nvPr/>
        </p:nvSpPr>
        <p:spPr>
          <a:xfrm rot="16200000">
            <a:off x="300899" y="2542303"/>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9" name="Rectángulo 18">
            <a:extLst>
              <a:ext uri="{FF2B5EF4-FFF2-40B4-BE49-F238E27FC236}">
                <a16:creationId xmlns:a16="http://schemas.microsoft.com/office/drawing/2014/main" id="{5251B6A7-1D5C-9C21-AEFD-863AC4FDF902}"/>
              </a:ext>
            </a:extLst>
          </p:cNvPr>
          <p:cNvSpPr/>
          <p:nvPr/>
        </p:nvSpPr>
        <p:spPr>
          <a:xfrm rot="16200000">
            <a:off x="162855" y="5026679"/>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1246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5" y="365125"/>
            <a:ext cx="11228883"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Realizar un diagnóstico de vulnerabilidad sobre disponibilidad territorial del recurso hídrico y condiciones sanitarias para su consumo (otros organismos)</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530043"/>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Identificar áreas rurales del país con vulnerabilidad hídrica y social que puede conllevar riesgos sanitarios por indisponibilidad de agua potable. </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1963755" y="32496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933893" y="4182775"/>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dirty="0">
                <a:effectLst/>
                <a:latin typeface="Calibri" panose="020F0502020204030204" pitchFamily="34" charset="0"/>
                <a:ea typeface="MS Mincho" panose="02020609040205080304" pitchFamily="49" charset="-128"/>
                <a:cs typeface="Times New Roman" panose="02020603050405020304" pitchFamily="18" charset="0"/>
              </a:rPr>
              <a:t>Levantamiento de información actualizada sobre el estado de provisiones de agua en áreas rurales</a:t>
            </a:r>
            <a:endParaRPr lang="es-CL" sz="2800" b="1" dirty="0"/>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761412" y="4182775"/>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400" dirty="0">
                <a:effectLst/>
                <a:latin typeface="Calibri" panose="020F0502020204030204" pitchFamily="34" charset="0"/>
                <a:ea typeface="Calibri" panose="020F0502020204030204" pitchFamily="34" charset="0"/>
              </a:rPr>
              <a:t>Implementar una metodología de análisis de vulnerabilidad con variables hídricas, sanitarias y sociales </a:t>
            </a:r>
            <a:endParaRPr lang="es-CL"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791274" y="32496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588931" y="4070878"/>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7000533" y="4059084"/>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MOP-DOH</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MOP-DGA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SSSR-MOP</a:t>
            </a:r>
          </a:p>
        </p:txBody>
      </p:sp>
      <p:sp>
        <p:nvSpPr>
          <p:cNvPr id="11" name="Rectángulo: esquinas redondeadas 10">
            <a:extLst>
              <a:ext uri="{FF2B5EF4-FFF2-40B4-BE49-F238E27FC236}">
                <a16:creationId xmlns:a16="http://schemas.microsoft.com/office/drawing/2014/main" id="{E22960EF-5195-D529-2626-D1915E72D83A}"/>
              </a:ext>
            </a:extLst>
          </p:cNvPr>
          <p:cNvSpPr/>
          <p:nvPr/>
        </p:nvSpPr>
        <p:spPr>
          <a:xfrm>
            <a:off x="9009070" y="1428361"/>
            <a:ext cx="2758208" cy="449705"/>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Seguridad hídrica </a:t>
            </a:r>
            <a:endParaRPr lang="es-CL" dirty="0">
              <a:solidFill>
                <a:schemeClr val="tx1"/>
              </a:solidFill>
            </a:endParaRPr>
          </a:p>
        </p:txBody>
      </p:sp>
      <p:sp>
        <p:nvSpPr>
          <p:cNvPr id="12" name="CuadroTexto 11">
            <a:extLst>
              <a:ext uri="{FF2B5EF4-FFF2-40B4-BE49-F238E27FC236}">
                <a16:creationId xmlns:a16="http://schemas.microsoft.com/office/drawing/2014/main" id="{964E8C23-E1B9-43C6-B8D3-771C8292FE76}"/>
              </a:ext>
            </a:extLst>
          </p:cNvPr>
          <p:cNvSpPr txBox="1"/>
          <p:nvPr/>
        </p:nvSpPr>
        <p:spPr>
          <a:xfrm>
            <a:off x="9808479" y="4182774"/>
            <a:ext cx="1470082" cy="1200329"/>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MX" dirty="0"/>
              <a:t>TIC-MIDAS</a:t>
            </a:r>
          </a:p>
          <a:p>
            <a:pPr marL="285750" indent="-285750">
              <a:buFont typeface="Arial" panose="020B0604020202020204" pitchFamily="34" charset="0"/>
              <a:buChar char="•"/>
            </a:pPr>
            <a:r>
              <a:rPr lang="es-MX" dirty="0"/>
              <a:t>SEREMIS</a:t>
            </a:r>
          </a:p>
        </p:txBody>
      </p:sp>
      <p:sp>
        <p:nvSpPr>
          <p:cNvPr id="5" name="Rectángulo: esquinas redondeadas 4">
            <a:extLst>
              <a:ext uri="{FF2B5EF4-FFF2-40B4-BE49-F238E27FC236}">
                <a16:creationId xmlns:a16="http://schemas.microsoft.com/office/drawing/2014/main" id="{9C49E9FD-DC5A-1450-DC72-EB0AED441A80}"/>
              </a:ext>
            </a:extLst>
          </p:cNvPr>
          <p:cNvSpPr/>
          <p:nvPr/>
        </p:nvSpPr>
        <p:spPr>
          <a:xfrm>
            <a:off x="933893" y="5293078"/>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350" dirty="0">
                <a:latin typeface="Calibri" panose="020F0502020204030204" pitchFamily="34" charset="0"/>
                <a:ea typeface="MS Mincho" panose="02020609040205080304" pitchFamily="49" charset="-128"/>
                <a:cs typeface="Times New Roman" panose="02020603050405020304" pitchFamily="18" charset="0"/>
              </a:rPr>
              <a:t>Aplicar y difundir con las SEREMI de Salud el resultado de la metodología con la representación espacial de áreas vulnerables.</a:t>
            </a:r>
            <a:endParaRPr lang="es-CL" sz="1350" dirty="0"/>
          </a:p>
        </p:txBody>
      </p:sp>
      <p:sp>
        <p:nvSpPr>
          <p:cNvPr id="13" name="Rectángulo: esquinas redondeadas 12">
            <a:extLst>
              <a:ext uri="{FF2B5EF4-FFF2-40B4-BE49-F238E27FC236}">
                <a16:creationId xmlns:a16="http://schemas.microsoft.com/office/drawing/2014/main" id="{7B1C906D-F8E7-0740-48EF-E8B139ED01BB}"/>
              </a:ext>
            </a:extLst>
          </p:cNvPr>
          <p:cNvSpPr/>
          <p:nvPr/>
        </p:nvSpPr>
        <p:spPr>
          <a:xfrm>
            <a:off x="3761412" y="5293078"/>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es-MX" sz="1200" dirty="0">
                <a:effectLst/>
                <a:latin typeface="Calibri" panose="020F0502020204030204" pitchFamily="34" charset="0"/>
                <a:ea typeface="MS Mincho" panose="02020609040205080304" pitchFamily="49" charset="-128"/>
                <a:cs typeface="Times New Roman" panose="02020603050405020304" pitchFamily="18" charset="0"/>
              </a:rPr>
              <a:t>Elaborar orientaciones para que se incluya en la priorización de actividades rutinarias de vigilancia sanitaria de aguas</a:t>
            </a:r>
            <a:endParaRPr lang="es-CL" sz="12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7" name="Rectángulo 16">
            <a:extLst>
              <a:ext uri="{FF2B5EF4-FFF2-40B4-BE49-F238E27FC236}">
                <a16:creationId xmlns:a16="http://schemas.microsoft.com/office/drawing/2014/main" id="{36A57E97-BAC9-1D45-5367-DB1EE49B0086}"/>
              </a:ext>
            </a:extLst>
          </p:cNvPr>
          <p:cNvSpPr/>
          <p:nvPr/>
        </p:nvSpPr>
        <p:spPr>
          <a:xfrm rot="16200000">
            <a:off x="8575746" y="1552327"/>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8" name="Rectángulo 17">
            <a:extLst>
              <a:ext uri="{FF2B5EF4-FFF2-40B4-BE49-F238E27FC236}">
                <a16:creationId xmlns:a16="http://schemas.microsoft.com/office/drawing/2014/main" id="{A0B5730D-9101-C5C4-832A-832664B4EAD0}"/>
              </a:ext>
            </a:extLst>
          </p:cNvPr>
          <p:cNvSpPr/>
          <p:nvPr/>
        </p:nvSpPr>
        <p:spPr>
          <a:xfrm rot="16200000">
            <a:off x="300899" y="2585546"/>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9" name="Rectángulo 18">
            <a:extLst>
              <a:ext uri="{FF2B5EF4-FFF2-40B4-BE49-F238E27FC236}">
                <a16:creationId xmlns:a16="http://schemas.microsoft.com/office/drawing/2014/main" id="{874A332B-B953-31FA-DD25-05196CF91EE6}"/>
              </a:ext>
            </a:extLst>
          </p:cNvPr>
          <p:cNvSpPr/>
          <p:nvPr/>
        </p:nvSpPr>
        <p:spPr>
          <a:xfrm rot="16200000">
            <a:off x="162855" y="5069922"/>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7487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5" y="365125"/>
            <a:ext cx="11228883"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dirty="0">
                <a:solidFill>
                  <a:srgbClr val="0070C0"/>
                </a:solidFill>
                <a:latin typeface="Calibri Light" panose="020F0302020204030204"/>
              </a:rPr>
              <a:t>Propuesta de Medida: </a:t>
            </a:r>
            <a:r>
              <a:rPr kumimoji="0" lang="es-MX" sz="4400" b="1" i="0" u="none" strike="noStrike" kern="1200" cap="none" spc="0" normalizeH="0" baseline="0" noProof="0" dirty="0">
                <a:ln>
                  <a:noFill/>
                </a:ln>
                <a:solidFill>
                  <a:srgbClr val="0070C0"/>
                </a:solidFill>
                <a:effectLst/>
                <a:uLnTx/>
                <a:uFillTx/>
                <a:latin typeface="Calibri Light" panose="020F0302020204030204"/>
                <a:ea typeface="+mj-ea"/>
                <a:cs typeface="+mj-cs"/>
              </a:rPr>
              <a:t>Modernizar la vigilancia sanitaria de agua para consumo humano mediante aplicaciones digitales con enfoque de riesgo.</a:t>
            </a:r>
            <a:endParaRPr kumimoji="0" lang="es-CL" sz="44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530043"/>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Diseñar y desarrollar una herramienta digital para fortalecer de la vigilancia sanitaria de agua para consumo humano que incluya notificaciones de factores de riesgo. </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1963755" y="32496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933893" y="4182774"/>
            <a:ext cx="2637020" cy="2105586"/>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effectLst/>
                <a:latin typeface="Calibri" panose="020F0502020204030204" pitchFamily="34" charset="0"/>
                <a:ea typeface="MS Mincho" panose="02020609040205080304" pitchFamily="49" charset="-128"/>
                <a:cs typeface="Times New Roman" panose="02020603050405020304" pitchFamily="18" charset="0"/>
              </a:rPr>
              <a:t>1.- Diseñar y desarrollar una herramienta de vigilancia sanitaria de aguas para consumo humano en la plataforma MIDAS del Ministerio de Salud</a:t>
            </a:r>
            <a:endParaRPr lang="es-CL" sz="3600" b="1" dirty="0"/>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761412" y="4182775"/>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600" dirty="0">
                <a:latin typeface="Calibri" panose="020F0502020204030204" pitchFamily="34" charset="0"/>
                <a:ea typeface="Calibri" panose="020F0502020204030204" pitchFamily="34" charset="0"/>
              </a:rPr>
              <a:t>2.- </a:t>
            </a:r>
            <a:r>
              <a:rPr lang="es-MX" sz="1600" dirty="0">
                <a:effectLst/>
                <a:latin typeface="Calibri" panose="020F0502020204030204" pitchFamily="34" charset="0"/>
                <a:ea typeface="Calibri" panose="020F0502020204030204" pitchFamily="34" charset="0"/>
              </a:rPr>
              <a:t>Capacitar a la SEREMI de Salud y dar seguimiento en el uso del módulo desarrollado</a:t>
            </a:r>
            <a:endParaRPr lang="es-CL" sz="1600"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791274" y="32496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588931" y="4070878"/>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7000533" y="4059084"/>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MOP-DOH</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MOP-DGA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SSSR-MOP</a:t>
            </a:r>
          </a:p>
        </p:txBody>
      </p:sp>
      <p:sp>
        <p:nvSpPr>
          <p:cNvPr id="11" name="Rectángulo: esquinas redondeadas 10">
            <a:extLst>
              <a:ext uri="{FF2B5EF4-FFF2-40B4-BE49-F238E27FC236}">
                <a16:creationId xmlns:a16="http://schemas.microsoft.com/office/drawing/2014/main" id="{E22960EF-5195-D529-2626-D1915E72D83A}"/>
              </a:ext>
            </a:extLst>
          </p:cNvPr>
          <p:cNvSpPr/>
          <p:nvPr/>
        </p:nvSpPr>
        <p:spPr>
          <a:xfrm>
            <a:off x="9009070" y="1409319"/>
            <a:ext cx="2758208" cy="468748"/>
          </a:xfrm>
          <a:prstGeom prst="round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8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Seguridad hídrica </a:t>
            </a:r>
            <a:endParaRPr lang="es-CL" dirty="0">
              <a:solidFill>
                <a:schemeClr val="tx1"/>
              </a:solidFill>
            </a:endParaRPr>
          </a:p>
        </p:txBody>
      </p:sp>
      <p:sp>
        <p:nvSpPr>
          <p:cNvPr id="12" name="CuadroTexto 11">
            <a:extLst>
              <a:ext uri="{FF2B5EF4-FFF2-40B4-BE49-F238E27FC236}">
                <a16:creationId xmlns:a16="http://schemas.microsoft.com/office/drawing/2014/main" id="{964E8C23-E1B9-43C6-B8D3-771C8292FE76}"/>
              </a:ext>
            </a:extLst>
          </p:cNvPr>
          <p:cNvSpPr txBox="1"/>
          <p:nvPr/>
        </p:nvSpPr>
        <p:spPr>
          <a:xfrm>
            <a:off x="8928388" y="4129687"/>
            <a:ext cx="3063724" cy="2308324"/>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DIPOL</a:t>
            </a:r>
          </a:p>
          <a:p>
            <a:pPr marL="285750" indent="-285750">
              <a:buFont typeface="Arial" panose="020B0604020202020204" pitchFamily="34" charset="0"/>
              <a:buChar char="•"/>
            </a:pPr>
            <a:r>
              <a:rPr lang="es-MX" dirty="0"/>
              <a:t>TIC-MIDAS</a:t>
            </a:r>
          </a:p>
          <a:p>
            <a:pPr marL="285750" indent="-285750">
              <a:buFont typeface="Arial" panose="020B0604020202020204" pitchFamily="34" charset="0"/>
              <a:buChar char="•"/>
            </a:pPr>
            <a:r>
              <a:rPr lang="es-MX" dirty="0"/>
              <a:t>SEREMIS</a:t>
            </a:r>
          </a:p>
          <a:p>
            <a:pPr marL="285750" indent="-285750">
              <a:buFont typeface="Arial" panose="020B0604020202020204" pitchFamily="34" charset="0"/>
              <a:buChar char="•"/>
            </a:pPr>
            <a:r>
              <a:rPr lang="es-CL" sz="1800" dirty="0">
                <a:effectLst/>
                <a:latin typeface="Calibri" panose="020F0502020204030204" pitchFamily="34" charset="0"/>
                <a:ea typeface="MS Mincho" panose="02020609040205080304" pitchFamily="49" charset="-128"/>
                <a:cs typeface="Times New Roman" panose="02020603050405020304" pitchFamily="18" charset="0"/>
              </a:rPr>
              <a:t>Oficina de Coordinación de </a:t>
            </a:r>
          </a:p>
          <a:p>
            <a:r>
              <a:rPr lang="es-CL" sz="1800" dirty="0">
                <a:effectLst/>
                <a:latin typeface="Calibri" panose="020F0502020204030204" pitchFamily="34" charset="0"/>
                <a:ea typeface="MS Mincho" panose="02020609040205080304" pitchFamily="49" charset="-128"/>
                <a:cs typeface="Times New Roman" panose="02020603050405020304" pitchFamily="18" charset="0"/>
              </a:rPr>
              <a:t>Red de laboratorios de Salud </a:t>
            </a:r>
          </a:p>
          <a:p>
            <a:r>
              <a:rPr lang="es-CL" sz="1800" dirty="0">
                <a:effectLst/>
                <a:latin typeface="Calibri" panose="020F0502020204030204" pitchFamily="34" charset="0"/>
                <a:ea typeface="MS Mincho" panose="02020609040205080304" pitchFamily="49" charset="-128"/>
                <a:cs typeface="Times New Roman" panose="02020603050405020304" pitchFamily="18" charset="0"/>
              </a:rPr>
              <a:t>Pública de DIPOL</a:t>
            </a:r>
            <a:endParaRPr lang="es-MX" dirty="0"/>
          </a:p>
          <a:p>
            <a:pPr marL="285750" indent="-285750">
              <a:buFont typeface="Arial" panose="020B0604020202020204" pitchFamily="34" charset="0"/>
              <a:buChar char="•"/>
            </a:pPr>
            <a:endParaRPr lang="es-MX" dirty="0"/>
          </a:p>
        </p:txBody>
      </p:sp>
      <p:sp>
        <p:nvSpPr>
          <p:cNvPr id="13" name="Rectángulo: esquinas redondeadas 12">
            <a:extLst>
              <a:ext uri="{FF2B5EF4-FFF2-40B4-BE49-F238E27FC236}">
                <a16:creationId xmlns:a16="http://schemas.microsoft.com/office/drawing/2014/main" id="{7B1C906D-F8E7-0740-48EF-E8B139ED01BB}"/>
              </a:ext>
            </a:extLst>
          </p:cNvPr>
          <p:cNvSpPr/>
          <p:nvPr/>
        </p:nvSpPr>
        <p:spPr>
          <a:xfrm>
            <a:off x="3761412" y="5293078"/>
            <a:ext cx="2637020" cy="995282"/>
          </a:xfrm>
          <a:prstGeom prst="round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lvl="0" algn="just"/>
            <a:r>
              <a:rPr lang="es-MX" dirty="0">
                <a:effectLst/>
                <a:latin typeface="Calibri" panose="020F0502020204030204" pitchFamily="34" charset="0"/>
                <a:ea typeface="MS Mincho" panose="02020609040205080304" pitchFamily="49" charset="-128"/>
                <a:cs typeface="Times New Roman" panose="02020603050405020304" pitchFamily="18" charset="0"/>
              </a:rPr>
              <a:t>3.- Dar marcha blanca y oficializar el uso del módulo</a:t>
            </a:r>
            <a:endParaRPr lang="es-CL"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5" name="Rectángulo 4">
            <a:extLst>
              <a:ext uri="{FF2B5EF4-FFF2-40B4-BE49-F238E27FC236}">
                <a16:creationId xmlns:a16="http://schemas.microsoft.com/office/drawing/2014/main" id="{0936C7EA-9EDF-11B9-F7EE-16CE8E1E1531}"/>
              </a:ext>
            </a:extLst>
          </p:cNvPr>
          <p:cNvSpPr/>
          <p:nvPr/>
        </p:nvSpPr>
        <p:spPr>
          <a:xfrm rot="16200000">
            <a:off x="8575746" y="1537079"/>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7" name="Rectángulo 16">
            <a:extLst>
              <a:ext uri="{FF2B5EF4-FFF2-40B4-BE49-F238E27FC236}">
                <a16:creationId xmlns:a16="http://schemas.microsoft.com/office/drawing/2014/main" id="{974221E9-33FF-7585-6E35-2AFBDC52E23D}"/>
              </a:ext>
            </a:extLst>
          </p:cNvPr>
          <p:cNvSpPr/>
          <p:nvPr/>
        </p:nvSpPr>
        <p:spPr>
          <a:xfrm rot="16200000">
            <a:off x="252713" y="2566504"/>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8" name="Rectángulo 17">
            <a:extLst>
              <a:ext uri="{FF2B5EF4-FFF2-40B4-BE49-F238E27FC236}">
                <a16:creationId xmlns:a16="http://schemas.microsoft.com/office/drawing/2014/main" id="{0EDAAF1B-315A-FF2D-8BB9-5FD9FD3EF857}"/>
              </a:ext>
            </a:extLst>
          </p:cNvPr>
          <p:cNvSpPr/>
          <p:nvPr/>
        </p:nvSpPr>
        <p:spPr>
          <a:xfrm rot="16200000">
            <a:off x="114669" y="5050880"/>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02837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3136A2B-3F9D-D081-1035-5A0C1240A2B8}"/>
              </a:ext>
            </a:extLst>
          </p:cNvPr>
          <p:cNvPicPr>
            <a:picLocks noChangeAspect="1"/>
          </p:cNvPicPr>
          <p:nvPr/>
        </p:nvPicPr>
        <p:blipFill>
          <a:blip r:embed="rId3"/>
          <a:stretch>
            <a:fillRect/>
          </a:stretch>
        </p:blipFill>
        <p:spPr>
          <a:xfrm>
            <a:off x="5289207" y="2622207"/>
            <a:ext cx="1613586" cy="1613586"/>
          </a:xfrm>
          <a:prstGeom prst="rect">
            <a:avLst/>
          </a:prstGeom>
        </p:spPr>
      </p:pic>
    </p:spTree>
    <p:extLst>
      <p:ext uri="{BB962C8B-B14F-4D97-AF65-F5344CB8AC3E}">
        <p14:creationId xmlns:p14="http://schemas.microsoft.com/office/powerpoint/2010/main" val="29179993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CFD8-BCFF-8206-BA56-C3F17B7E7906}"/>
              </a:ext>
            </a:extLst>
          </p:cNvPr>
          <p:cNvSpPr>
            <a:spLocks noGrp="1"/>
          </p:cNvSpPr>
          <p:nvPr>
            <p:ph type="title"/>
          </p:nvPr>
        </p:nvSpPr>
        <p:spPr>
          <a:xfrm>
            <a:off x="984250" y="2472328"/>
            <a:ext cx="10515600" cy="1308912"/>
          </a:xfrm>
        </p:spPr>
        <p:txBody>
          <a:bodyPr>
            <a:normAutofit fontScale="90000"/>
          </a:bodyPr>
          <a:lstStyle/>
          <a:p>
            <a:pPr algn="ctr"/>
            <a:r>
              <a:rPr lang="es-MX" b="1" dirty="0">
                <a:solidFill>
                  <a:srgbClr val="7030A0"/>
                </a:solidFill>
              </a:rPr>
              <a:t>Medidas de fortalecimiento del sector salud en Cambio Climático</a:t>
            </a:r>
            <a:endParaRPr lang="es-CL" b="1" dirty="0">
              <a:solidFill>
                <a:srgbClr val="7030A0"/>
              </a:solidFill>
            </a:endParaRPr>
          </a:p>
        </p:txBody>
      </p:sp>
    </p:spTree>
    <p:extLst>
      <p:ext uri="{BB962C8B-B14F-4D97-AF65-F5344CB8AC3E}">
        <p14:creationId xmlns:p14="http://schemas.microsoft.com/office/powerpoint/2010/main" val="127080629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6"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s-MX" sz="3600" dirty="0">
                <a:solidFill>
                  <a:srgbClr val="0070C0"/>
                </a:solidFill>
                <a:latin typeface="Calibri Light" panose="020F0302020204030204"/>
              </a:rPr>
              <a:t>Propuesta de Medida: </a:t>
            </a:r>
            <a:r>
              <a:rPr lang="es-ES" sz="3600" b="1" dirty="0">
                <a:solidFill>
                  <a:srgbClr val="0070C0"/>
                </a:solidFill>
                <a:latin typeface="Calibri Light" panose="020F0302020204030204"/>
              </a:rPr>
              <a:t>Fortalecimiento del capital humano de salud pública</a:t>
            </a:r>
            <a:endParaRPr kumimoji="0" lang="es-CL" sz="3600" b="1" i="0" u="none" strike="noStrike" kern="1200" cap="none" spc="0" normalizeH="0" baseline="0" noProof="0" dirty="0">
              <a:ln>
                <a:noFill/>
              </a:ln>
              <a:solidFill>
                <a:srgbClr val="0070C0"/>
              </a:solidFill>
              <a:effectLst/>
              <a:uLnTx/>
              <a:uFillTx/>
              <a:latin typeface="Calibri Light" panose="020F0302020204030204"/>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746367" y="2023873"/>
            <a:ext cx="11247831" cy="1480068"/>
          </a:xfrm>
          <a:prstGeom prst="roundRect">
            <a:avLst/>
          </a:prstGeom>
          <a:solidFill>
            <a:srgbClr val="B3A2C7"/>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chemeClr val="tx1"/>
                </a:solidFill>
                <a:latin typeface="Calibri" panose="020F0502020204030204" pitchFamily="34" charset="0"/>
                <a:ea typeface="Times New Roman" panose="02020603050405020304" pitchFamily="18" charset="0"/>
              </a:rPr>
              <a:t>Fortalecer el capital humano del sector salud respecto de las relaciones entre el cambio climático y los impactos en la salud humana para visibilizar la importancia de prepararse para enfrentarlos y crear resiliencia.</a:t>
            </a:r>
            <a:endParaRPr lang="es-CL" sz="2400" b="1" dirty="0">
              <a:solidFill>
                <a:schemeClr val="tx1"/>
              </a:solidFill>
            </a:endParaRPr>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376849" y="31933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788520" y="4029567"/>
            <a:ext cx="3769411" cy="2462673"/>
          </a:xfrm>
          <a:prstGeom prst="roundRect">
            <a:avLst/>
          </a:prstGeom>
          <a:solidFill>
            <a:srgbClr val="B3A2C7"/>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Personal del Sector Salud (Nivel Central de las Subsecretarías de Salud Pública y Redes Asistenciales, Regional de las SEREMIS y Servicios de Salud, y Salud Municipalizada) capacitado sobre el cambio climático y sus impactos esperados a nivel nacional, regional y local.</a:t>
            </a:r>
            <a:endParaRPr lang="es-CL" sz="2800" b="1" dirty="0">
              <a:solidFill>
                <a:schemeClr val="tx1"/>
              </a:solidFill>
            </a:endParaRPr>
          </a:p>
        </p:txBody>
      </p:sp>
      <p:sp>
        <p:nvSpPr>
          <p:cNvPr id="9" name="Cerrar llave 8">
            <a:extLst>
              <a:ext uri="{FF2B5EF4-FFF2-40B4-BE49-F238E27FC236}">
                <a16:creationId xmlns:a16="http://schemas.microsoft.com/office/drawing/2014/main" id="{C3124374-4BCB-6CCB-5BB7-005295BE5EFE}"/>
              </a:ext>
            </a:extLst>
          </p:cNvPr>
          <p:cNvSpPr/>
          <p:nvPr/>
        </p:nvSpPr>
        <p:spPr>
          <a:xfrm>
            <a:off x="4642250" y="3951534"/>
            <a:ext cx="359764" cy="26251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5246536" y="3732010"/>
            <a:ext cx="3169793" cy="2971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Gobiernos Regionales</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Municipios</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MINEDUC</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Otros</a:t>
            </a:r>
            <a:endParaRPr lang="es-CL"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5" name="Rectángulo: esquinas redondeadas 4">
            <a:extLst>
              <a:ext uri="{FF2B5EF4-FFF2-40B4-BE49-F238E27FC236}">
                <a16:creationId xmlns:a16="http://schemas.microsoft.com/office/drawing/2014/main" id="{D77FF75D-1969-217D-E709-4BE89196F8CE}"/>
              </a:ext>
            </a:extLst>
          </p:cNvPr>
          <p:cNvSpPr/>
          <p:nvPr/>
        </p:nvSpPr>
        <p:spPr>
          <a:xfrm>
            <a:off x="8795132" y="1308627"/>
            <a:ext cx="2983042" cy="595306"/>
          </a:xfrm>
          <a:prstGeom prst="roundRect">
            <a:avLst/>
          </a:prstGeom>
          <a:solidFill>
            <a:srgbClr val="E6E0EC"/>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Transversal</a:t>
            </a:r>
            <a:endParaRPr lang="es-CL" dirty="0">
              <a:solidFill>
                <a:schemeClr val="tx1"/>
              </a:solidFill>
            </a:endParaRPr>
          </a:p>
        </p:txBody>
      </p:sp>
      <p:sp>
        <p:nvSpPr>
          <p:cNvPr id="11" name="CuadroTexto 10">
            <a:extLst>
              <a:ext uri="{FF2B5EF4-FFF2-40B4-BE49-F238E27FC236}">
                <a16:creationId xmlns:a16="http://schemas.microsoft.com/office/drawing/2014/main" id="{31604C8F-64DD-8D9A-78A0-9091B14DB174}"/>
              </a:ext>
            </a:extLst>
          </p:cNvPr>
          <p:cNvSpPr txBox="1"/>
          <p:nvPr/>
        </p:nvSpPr>
        <p:spPr>
          <a:xfrm>
            <a:off x="8660851" y="3745101"/>
            <a:ext cx="3374059" cy="2831544"/>
          </a:xfrm>
          <a:prstGeom prst="rect">
            <a:avLst/>
          </a:prstGeom>
          <a:noFill/>
        </p:spPr>
        <p:txBody>
          <a:bodyPr wrap="square" rtlCol="0">
            <a:spAutoFit/>
          </a:bodyPr>
          <a:lstStyle/>
          <a:p>
            <a:r>
              <a:rPr lang="es-MX" b="1" dirty="0" err="1"/>
              <a:t>Intrasectorial</a:t>
            </a:r>
            <a:endParaRPr lang="es-MX" b="1" dirty="0"/>
          </a:p>
          <a:p>
            <a:pPr marL="285750" indent="-285750">
              <a:buFont typeface="Arial" panose="020B0604020202020204" pitchFamily="34" charset="0"/>
              <a:buChar char="•"/>
            </a:pPr>
            <a:r>
              <a:rPr lang="es-MX" sz="1600" dirty="0"/>
              <a:t>Divisiones de Subsecretaría de Salud Pública</a:t>
            </a:r>
          </a:p>
          <a:p>
            <a:pPr marL="285750" indent="-285750">
              <a:buFont typeface="Arial" panose="020B0604020202020204" pitchFamily="34" charset="0"/>
              <a:buChar char="•"/>
            </a:pPr>
            <a:r>
              <a:rPr lang="es-MX" sz="1600" dirty="0"/>
              <a:t>Divisiones de Subsecretaria de Redes Asistenciales</a:t>
            </a:r>
          </a:p>
          <a:p>
            <a:pPr marL="285750" indent="-285750">
              <a:buFont typeface="Arial" panose="020B0604020202020204" pitchFamily="34" charset="0"/>
              <a:buChar char="•"/>
            </a:pPr>
            <a:r>
              <a:rPr lang="es-ES" sz="1600" dirty="0" err="1"/>
              <a:t>SEREMIs</a:t>
            </a:r>
            <a:r>
              <a:rPr lang="es-ES" sz="1600" dirty="0"/>
              <a:t> de Salud.</a:t>
            </a:r>
          </a:p>
          <a:p>
            <a:pPr marL="285750" indent="-285750">
              <a:buFont typeface="Arial" panose="020B0604020202020204" pitchFamily="34" charset="0"/>
              <a:buChar char="•"/>
            </a:pPr>
            <a:r>
              <a:rPr lang="es-ES" sz="1600" dirty="0"/>
              <a:t>Servicios de Salud.</a:t>
            </a:r>
          </a:p>
          <a:p>
            <a:pPr marL="285750" indent="-285750">
              <a:buFont typeface="Arial" panose="020B0604020202020204" pitchFamily="34" charset="0"/>
              <a:buChar char="•"/>
            </a:pPr>
            <a:r>
              <a:rPr lang="es-ES" sz="1600" dirty="0"/>
              <a:t>Salud Municipalizada.</a:t>
            </a:r>
          </a:p>
          <a:p>
            <a:pPr marL="285750" indent="-285750">
              <a:buFont typeface="Arial" panose="020B0604020202020204" pitchFamily="34" charset="0"/>
              <a:buChar char="•"/>
            </a:pPr>
            <a:r>
              <a:rPr lang="es-ES" sz="1600" dirty="0"/>
              <a:t>Red asistencial: Personal de atención primaria y Personal de niveles de mayor complejidad.</a:t>
            </a:r>
            <a:endParaRPr lang="es-MX" sz="1600" dirty="0"/>
          </a:p>
        </p:txBody>
      </p:sp>
      <p:sp>
        <p:nvSpPr>
          <p:cNvPr id="7" name="Rectángulo 6">
            <a:extLst>
              <a:ext uri="{FF2B5EF4-FFF2-40B4-BE49-F238E27FC236}">
                <a16:creationId xmlns:a16="http://schemas.microsoft.com/office/drawing/2014/main" id="{7FA14303-CDFC-2AEA-92CF-82E11061D7E1}"/>
              </a:ext>
            </a:extLst>
          </p:cNvPr>
          <p:cNvSpPr/>
          <p:nvPr/>
        </p:nvSpPr>
        <p:spPr>
          <a:xfrm rot="16200000">
            <a:off x="8366026" y="1509908"/>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8" name="Rectángulo 7">
            <a:extLst>
              <a:ext uri="{FF2B5EF4-FFF2-40B4-BE49-F238E27FC236}">
                <a16:creationId xmlns:a16="http://schemas.microsoft.com/office/drawing/2014/main" id="{1E212C8B-25A8-362E-CB79-DF998CAF1110}"/>
              </a:ext>
            </a:extLst>
          </p:cNvPr>
          <p:cNvSpPr/>
          <p:nvPr/>
        </p:nvSpPr>
        <p:spPr>
          <a:xfrm rot="16200000">
            <a:off x="195366" y="2625407"/>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5" name="Rectángulo 14">
            <a:extLst>
              <a:ext uri="{FF2B5EF4-FFF2-40B4-BE49-F238E27FC236}">
                <a16:creationId xmlns:a16="http://schemas.microsoft.com/office/drawing/2014/main" id="{E17786CD-564F-987C-4AD5-35B9A77B7AAE}"/>
              </a:ext>
            </a:extLst>
          </p:cNvPr>
          <p:cNvSpPr/>
          <p:nvPr/>
        </p:nvSpPr>
        <p:spPr>
          <a:xfrm rot="16200000">
            <a:off x="45698" y="4930040"/>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71253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6" y="365125"/>
            <a:ext cx="10515600"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s-MX" sz="3600" dirty="0">
                <a:solidFill>
                  <a:srgbClr val="0070C0"/>
                </a:solidFill>
                <a:latin typeface="Calibri Light" panose="020F0302020204030204"/>
              </a:rPr>
              <a:t>Propuesta de Medida: </a:t>
            </a:r>
            <a:r>
              <a:rPr lang="es-ES" sz="3600" b="1" dirty="0">
                <a:solidFill>
                  <a:srgbClr val="0070C0"/>
                </a:solidFill>
                <a:latin typeface="Calibri Light" panose="020F0302020204030204"/>
              </a:rPr>
              <a:t>Desarrollo de una metodología que permita la elaboración de planes de emergencia regionales considerando las amenazas climáticas junto al resto de amenazas locales</a:t>
            </a:r>
            <a:endParaRPr kumimoji="0" lang="es-CL" sz="3600" b="1" i="0" u="none" strike="noStrike" kern="1200" cap="none" spc="0" normalizeH="0" baseline="0" noProof="0" dirty="0">
              <a:ln>
                <a:noFill/>
              </a:ln>
              <a:solidFill>
                <a:srgbClr val="0070C0"/>
              </a:solidFill>
              <a:effectLst/>
              <a:uLnTx/>
              <a:uFillTx/>
              <a:latin typeface="Calibri Light" panose="020F0302020204030204"/>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740110" y="2055724"/>
            <a:ext cx="11247831" cy="1480068"/>
          </a:xfrm>
          <a:prstGeom prst="roundRect">
            <a:avLst/>
          </a:prstGeom>
          <a:solidFill>
            <a:srgbClr val="B3A2C7"/>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chemeClr val="tx1"/>
                </a:solidFill>
              </a:rPr>
              <a:t>Desarrollar un sistema integrado y unificado de vigilancia sobre los impactos en la salud de las personas asociados al cambio climático.</a:t>
            </a:r>
            <a:endParaRPr lang="es-CL" sz="2400" b="1" dirty="0">
              <a:solidFill>
                <a:schemeClr val="tx1"/>
              </a:solidFill>
            </a:endParaRPr>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376849" y="31933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788520" y="4029567"/>
            <a:ext cx="4662711" cy="2096913"/>
          </a:xfrm>
          <a:prstGeom prst="roundRect">
            <a:avLst/>
          </a:prstGeom>
          <a:solidFill>
            <a:srgbClr val="B3A2C7"/>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Planes de emergencia regionales fortalecidos utilizando la herramienta metodológica que permita la consideración de las amenazas climáticas con pertinencias local</a:t>
            </a:r>
            <a:endParaRPr lang="es-CL" sz="2800" b="1" dirty="0">
              <a:solidFill>
                <a:schemeClr val="tx1"/>
              </a:solidFill>
            </a:endParaRPr>
          </a:p>
        </p:txBody>
      </p:sp>
      <p:sp>
        <p:nvSpPr>
          <p:cNvPr id="9" name="Cerrar llave 8">
            <a:extLst>
              <a:ext uri="{FF2B5EF4-FFF2-40B4-BE49-F238E27FC236}">
                <a16:creationId xmlns:a16="http://schemas.microsoft.com/office/drawing/2014/main" id="{C3124374-4BCB-6CCB-5BB7-005295BE5EFE}"/>
              </a:ext>
            </a:extLst>
          </p:cNvPr>
          <p:cNvSpPr/>
          <p:nvPr/>
        </p:nvSpPr>
        <p:spPr>
          <a:xfrm>
            <a:off x="5642133" y="3876392"/>
            <a:ext cx="359764" cy="26251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6387607" y="3703323"/>
            <a:ext cx="3169793" cy="2971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MX"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DGA</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SENAPRED</a:t>
            </a:r>
          </a:p>
          <a:p>
            <a:pPr marL="285750" indent="-285750">
              <a:buFont typeface="Arial" panose="020B0604020202020204" pitchFamily="34" charset="0"/>
              <a:buChar char="•"/>
            </a:pPr>
            <a:r>
              <a:rPr lang="es-ES_tradnl" dirty="0">
                <a:solidFill>
                  <a:srgbClr val="0070C0"/>
                </a:solidFill>
                <a:latin typeface="Calibri" panose="020F0502020204030204" pitchFamily="34" charset="0"/>
                <a:ea typeface="Yu Mincho" panose="02020400000000000000" pitchFamily="18" charset="-128"/>
                <a:cs typeface="Arial" panose="020B0604020202020204" pitchFamily="34" charset="0"/>
              </a:rPr>
              <a:t>Otros</a:t>
            </a:r>
            <a:endParaRPr lang="es-CL"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5" name="Rectángulo: esquinas redondeadas 4">
            <a:extLst>
              <a:ext uri="{FF2B5EF4-FFF2-40B4-BE49-F238E27FC236}">
                <a16:creationId xmlns:a16="http://schemas.microsoft.com/office/drawing/2014/main" id="{D77FF75D-1969-217D-E709-4BE89196F8CE}"/>
              </a:ext>
            </a:extLst>
          </p:cNvPr>
          <p:cNvSpPr/>
          <p:nvPr/>
        </p:nvSpPr>
        <p:spPr>
          <a:xfrm>
            <a:off x="8795132" y="1417330"/>
            <a:ext cx="2983042" cy="571011"/>
          </a:xfrm>
          <a:prstGeom prst="roundRect">
            <a:avLst/>
          </a:prstGeom>
          <a:solidFill>
            <a:srgbClr val="E6E0EC"/>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Transversal</a:t>
            </a:r>
            <a:endParaRPr lang="es-CL" dirty="0">
              <a:solidFill>
                <a:schemeClr val="tx1"/>
              </a:solidFill>
            </a:endParaRPr>
          </a:p>
        </p:txBody>
      </p:sp>
      <p:sp>
        <p:nvSpPr>
          <p:cNvPr id="11" name="CuadroTexto 10">
            <a:extLst>
              <a:ext uri="{FF2B5EF4-FFF2-40B4-BE49-F238E27FC236}">
                <a16:creationId xmlns:a16="http://schemas.microsoft.com/office/drawing/2014/main" id="{31604C8F-64DD-8D9A-78A0-9091B14DB174}"/>
              </a:ext>
            </a:extLst>
          </p:cNvPr>
          <p:cNvSpPr txBox="1"/>
          <p:nvPr/>
        </p:nvSpPr>
        <p:spPr>
          <a:xfrm>
            <a:off x="8652520" y="4400914"/>
            <a:ext cx="3374059" cy="1354217"/>
          </a:xfrm>
          <a:prstGeom prst="rect">
            <a:avLst/>
          </a:prstGeom>
          <a:noFill/>
        </p:spPr>
        <p:txBody>
          <a:bodyPr wrap="square" rtlCol="0">
            <a:spAutoFit/>
          </a:bodyPr>
          <a:lstStyle/>
          <a:p>
            <a:r>
              <a:rPr lang="es-MX" b="1" dirty="0" err="1"/>
              <a:t>Intrasectorial</a:t>
            </a:r>
            <a:endParaRPr lang="es-MX" b="1" dirty="0"/>
          </a:p>
          <a:p>
            <a:pPr marL="285750" indent="-285750">
              <a:buFont typeface="Arial" panose="020B0604020202020204" pitchFamily="34" charset="0"/>
              <a:buChar char="•"/>
            </a:pPr>
            <a:r>
              <a:rPr lang="es-MX" sz="1600" dirty="0"/>
              <a:t>Subsecretaría de Salud Pública</a:t>
            </a:r>
            <a:r>
              <a:rPr lang="es-ES" sz="1600" dirty="0"/>
              <a:t>: Salud Ambiental, Nutrición y Alimentos, Epidemiología, Zoonosis y vectores.</a:t>
            </a:r>
            <a:endParaRPr lang="es-MX" sz="1600" dirty="0"/>
          </a:p>
        </p:txBody>
      </p:sp>
      <p:sp>
        <p:nvSpPr>
          <p:cNvPr id="8" name="Rectángulo 7">
            <a:extLst>
              <a:ext uri="{FF2B5EF4-FFF2-40B4-BE49-F238E27FC236}">
                <a16:creationId xmlns:a16="http://schemas.microsoft.com/office/drawing/2014/main" id="{253E5CCB-A62E-6769-8134-2493F16CD052}"/>
              </a:ext>
            </a:extLst>
          </p:cNvPr>
          <p:cNvSpPr/>
          <p:nvPr/>
        </p:nvSpPr>
        <p:spPr>
          <a:xfrm rot="16200000">
            <a:off x="8361808" y="1605113"/>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2" name="Rectángulo 11">
            <a:extLst>
              <a:ext uri="{FF2B5EF4-FFF2-40B4-BE49-F238E27FC236}">
                <a16:creationId xmlns:a16="http://schemas.microsoft.com/office/drawing/2014/main" id="{25AA01B0-4DD0-8BEE-4ABB-DC54AB7181B9}"/>
              </a:ext>
            </a:extLst>
          </p:cNvPr>
          <p:cNvSpPr/>
          <p:nvPr/>
        </p:nvSpPr>
        <p:spPr>
          <a:xfrm rot="16200000">
            <a:off x="203328" y="2631012"/>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3" name="Rectángulo 12">
            <a:extLst>
              <a:ext uri="{FF2B5EF4-FFF2-40B4-BE49-F238E27FC236}">
                <a16:creationId xmlns:a16="http://schemas.microsoft.com/office/drawing/2014/main" id="{0D4148BF-7E54-613C-B1E6-9039C94F24DA}"/>
              </a:ext>
            </a:extLst>
          </p:cNvPr>
          <p:cNvSpPr/>
          <p:nvPr/>
        </p:nvSpPr>
        <p:spPr>
          <a:xfrm rot="16200000">
            <a:off x="45698" y="4847189"/>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68340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6" y="365125"/>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s-MX" sz="3600" dirty="0">
                <a:solidFill>
                  <a:srgbClr val="0070C0"/>
                </a:solidFill>
                <a:latin typeface="Calibri Light" panose="020F0302020204030204"/>
              </a:rPr>
              <a:t>Propuesta de Medida: </a:t>
            </a:r>
            <a:r>
              <a:rPr lang="es-ES" sz="3600" b="1" dirty="0">
                <a:solidFill>
                  <a:srgbClr val="0070C0"/>
                </a:solidFill>
                <a:latin typeface="Calibri Light" panose="020F0302020204030204"/>
              </a:rPr>
              <a:t>Desarrollo de plan interno del Ministerio de Salud para la respuesta a eventos de altas temperaturas extremas y olas de calor</a:t>
            </a:r>
            <a:endParaRPr kumimoji="0" lang="es-CL" sz="3600" b="1" i="0" u="none" strike="noStrike" kern="1200" cap="none" spc="0" normalizeH="0" baseline="0" noProof="0" dirty="0">
              <a:ln>
                <a:noFill/>
              </a:ln>
              <a:solidFill>
                <a:srgbClr val="0070C0"/>
              </a:solidFill>
              <a:effectLst/>
              <a:uLnTx/>
              <a:uFillTx/>
              <a:latin typeface="Calibri Light" panose="020F0302020204030204"/>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788520" y="2013887"/>
            <a:ext cx="11247831" cy="1480068"/>
          </a:xfrm>
          <a:prstGeom prst="roundRect">
            <a:avLst/>
          </a:prstGeom>
          <a:solidFill>
            <a:srgbClr val="B3A2C7"/>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dirty="0">
                <a:solidFill>
                  <a:schemeClr val="tx1"/>
                </a:solidFill>
              </a:rPr>
              <a:t>Desarrollar un plan interno para la respuesta sanitaria frente a eventos de altas temperaturas extremas y olas de calor, con el propósito de reducir los efectos en la población frente a estos eventos.</a:t>
            </a:r>
            <a:endParaRPr lang="es-CL" sz="2400" b="1" dirty="0">
              <a:solidFill>
                <a:schemeClr val="tx1"/>
              </a:solidFill>
            </a:endParaRPr>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2376849" y="3193315"/>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788520" y="4029567"/>
            <a:ext cx="3769411" cy="2462673"/>
          </a:xfrm>
          <a:prstGeom prst="roundRect">
            <a:avLst/>
          </a:prstGeom>
          <a:solidFill>
            <a:srgbClr val="B3A2C7"/>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Plan interno del Ministerio de Salud para la respuesta a altas temperaturas extremas y olas de calor</a:t>
            </a:r>
            <a:endParaRPr lang="es-CL" sz="2800" b="1" dirty="0">
              <a:solidFill>
                <a:schemeClr val="tx1"/>
              </a:solidFill>
            </a:endParaRPr>
          </a:p>
        </p:txBody>
      </p:sp>
      <p:sp>
        <p:nvSpPr>
          <p:cNvPr id="9" name="Cerrar llave 8">
            <a:extLst>
              <a:ext uri="{FF2B5EF4-FFF2-40B4-BE49-F238E27FC236}">
                <a16:creationId xmlns:a16="http://schemas.microsoft.com/office/drawing/2014/main" id="{C3124374-4BCB-6CCB-5BB7-005295BE5EFE}"/>
              </a:ext>
            </a:extLst>
          </p:cNvPr>
          <p:cNvSpPr/>
          <p:nvPr/>
        </p:nvSpPr>
        <p:spPr>
          <a:xfrm>
            <a:off x="4642250" y="3951534"/>
            <a:ext cx="359764" cy="262511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5246536" y="3605398"/>
            <a:ext cx="3169793" cy="29712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SENAPRED</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Sector Privado de Salud</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Sociedades Científicas</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Municipios</a:t>
            </a:r>
          </a:p>
          <a:p>
            <a:pPr marL="285750" indent="-285750">
              <a:buFont typeface="Arial" panose="020B0604020202020204" pitchFamily="34" charset="0"/>
              <a:buChar char="•"/>
            </a:pPr>
            <a:r>
              <a:rPr lang="es-ES" dirty="0">
                <a:solidFill>
                  <a:srgbClr val="0070C0"/>
                </a:solidFill>
                <a:latin typeface="Calibri" panose="020F0502020204030204" pitchFamily="34" charset="0"/>
                <a:ea typeface="Yu Mincho" panose="02020400000000000000" pitchFamily="18" charset="-128"/>
                <a:cs typeface="Arial" panose="020B0604020202020204" pitchFamily="34" charset="0"/>
              </a:rPr>
              <a:t>Corporaciones Municipales de Salud</a:t>
            </a:r>
            <a:endParaRPr lang="es-CL"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5" name="Rectángulo: esquinas redondeadas 4">
            <a:extLst>
              <a:ext uri="{FF2B5EF4-FFF2-40B4-BE49-F238E27FC236}">
                <a16:creationId xmlns:a16="http://schemas.microsoft.com/office/drawing/2014/main" id="{D77FF75D-1969-217D-E709-4BE89196F8CE}"/>
              </a:ext>
            </a:extLst>
          </p:cNvPr>
          <p:cNvSpPr/>
          <p:nvPr/>
        </p:nvSpPr>
        <p:spPr>
          <a:xfrm>
            <a:off x="8795132" y="1357865"/>
            <a:ext cx="3178550" cy="595306"/>
          </a:xfrm>
          <a:prstGeom prst="roundRect">
            <a:avLst/>
          </a:prstGeom>
          <a:solidFill>
            <a:srgbClr val="E6E0EC"/>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Altas temperaturas extremas y olas de calor</a:t>
            </a:r>
            <a:endParaRPr lang="es-CL" dirty="0">
              <a:solidFill>
                <a:schemeClr val="tx1"/>
              </a:solidFill>
            </a:endParaRPr>
          </a:p>
        </p:txBody>
      </p:sp>
      <p:sp>
        <p:nvSpPr>
          <p:cNvPr id="11" name="CuadroTexto 10">
            <a:extLst>
              <a:ext uri="{FF2B5EF4-FFF2-40B4-BE49-F238E27FC236}">
                <a16:creationId xmlns:a16="http://schemas.microsoft.com/office/drawing/2014/main" id="{31604C8F-64DD-8D9A-78A0-9091B14DB174}"/>
              </a:ext>
            </a:extLst>
          </p:cNvPr>
          <p:cNvSpPr txBox="1"/>
          <p:nvPr/>
        </p:nvSpPr>
        <p:spPr>
          <a:xfrm>
            <a:off x="8599623" y="3777932"/>
            <a:ext cx="3374059" cy="3077766"/>
          </a:xfrm>
          <a:prstGeom prst="rect">
            <a:avLst/>
          </a:prstGeom>
          <a:noFill/>
        </p:spPr>
        <p:txBody>
          <a:bodyPr wrap="square" rtlCol="0">
            <a:spAutoFit/>
          </a:bodyPr>
          <a:lstStyle/>
          <a:p>
            <a:r>
              <a:rPr lang="es-MX" b="1" dirty="0" err="1"/>
              <a:t>Intrasectorial</a:t>
            </a:r>
            <a:endParaRPr lang="es-MX" b="1" dirty="0"/>
          </a:p>
          <a:p>
            <a:pPr marL="285750" indent="-285750">
              <a:buFont typeface="Arial" panose="020B0604020202020204" pitchFamily="34" charset="0"/>
              <a:buChar char="•"/>
            </a:pPr>
            <a:r>
              <a:rPr lang="es-ES" sz="1600" dirty="0"/>
              <a:t>Subsecretaría de Salud Pública: DIPOL, EPI, DIPLAS, DIPRECE, otros </a:t>
            </a:r>
          </a:p>
          <a:p>
            <a:pPr marL="285750" indent="-285750">
              <a:buFont typeface="Arial" panose="020B0604020202020204" pitchFamily="34" charset="0"/>
              <a:buChar char="•"/>
            </a:pPr>
            <a:r>
              <a:rPr lang="es-ES" sz="1600" dirty="0"/>
              <a:t>Subsecretaría de Redes Asistenciales: DIGERA, DIVAP, DIGEDEP, otros</a:t>
            </a:r>
          </a:p>
          <a:p>
            <a:pPr marL="285750" indent="-285750">
              <a:buFont typeface="Arial" panose="020B0604020202020204" pitchFamily="34" charset="0"/>
              <a:buChar char="•"/>
            </a:pPr>
            <a:r>
              <a:rPr lang="es-ES" sz="1600" dirty="0"/>
              <a:t>Instituto de Salud Pública (ISP)</a:t>
            </a:r>
          </a:p>
          <a:p>
            <a:pPr marL="285750" indent="-285750">
              <a:buFont typeface="Arial" panose="020B0604020202020204" pitchFamily="34" charset="0"/>
              <a:buChar char="•"/>
            </a:pPr>
            <a:r>
              <a:rPr lang="es-ES" sz="1600" dirty="0" err="1"/>
              <a:t>SEREMIs</a:t>
            </a:r>
            <a:r>
              <a:rPr lang="es-ES" sz="1600" dirty="0"/>
              <a:t> de Salud</a:t>
            </a:r>
          </a:p>
          <a:p>
            <a:pPr marL="285750" indent="-285750">
              <a:buFont typeface="Arial" panose="020B0604020202020204" pitchFamily="34" charset="0"/>
              <a:buChar char="•"/>
            </a:pPr>
            <a:r>
              <a:rPr lang="es-ES" sz="1600" dirty="0"/>
              <a:t>Servicios de Salud</a:t>
            </a:r>
          </a:p>
          <a:p>
            <a:pPr marL="285750" indent="-285750">
              <a:buFont typeface="Arial" panose="020B0604020202020204" pitchFamily="34" charset="0"/>
              <a:buChar char="•"/>
            </a:pPr>
            <a:r>
              <a:rPr lang="es-ES" sz="1600" dirty="0"/>
              <a:t>Otros Departamentos u Oficinas a los cuales el plan interno asigne tareas o responsabilidades </a:t>
            </a:r>
          </a:p>
        </p:txBody>
      </p:sp>
      <p:sp>
        <p:nvSpPr>
          <p:cNvPr id="7" name="Rectángulo 6">
            <a:extLst>
              <a:ext uri="{FF2B5EF4-FFF2-40B4-BE49-F238E27FC236}">
                <a16:creationId xmlns:a16="http://schemas.microsoft.com/office/drawing/2014/main" id="{24B2D208-3971-8E2F-8EB1-4BF5492AEFB6}"/>
              </a:ext>
            </a:extLst>
          </p:cNvPr>
          <p:cNvSpPr/>
          <p:nvPr/>
        </p:nvSpPr>
        <p:spPr>
          <a:xfrm rot="16200000">
            <a:off x="8366026" y="1538483"/>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8" name="Rectángulo 7">
            <a:extLst>
              <a:ext uri="{FF2B5EF4-FFF2-40B4-BE49-F238E27FC236}">
                <a16:creationId xmlns:a16="http://schemas.microsoft.com/office/drawing/2014/main" id="{D91CBE88-B917-87DD-F900-A09552AA7673}"/>
              </a:ext>
            </a:extLst>
          </p:cNvPr>
          <p:cNvSpPr/>
          <p:nvPr/>
        </p:nvSpPr>
        <p:spPr>
          <a:xfrm rot="16200000">
            <a:off x="251738" y="2614612"/>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5" name="Rectángulo 14">
            <a:extLst>
              <a:ext uri="{FF2B5EF4-FFF2-40B4-BE49-F238E27FC236}">
                <a16:creationId xmlns:a16="http://schemas.microsoft.com/office/drawing/2014/main" id="{D5A07CEB-2722-B157-9A3A-44DD659DA472}"/>
              </a:ext>
            </a:extLst>
          </p:cNvPr>
          <p:cNvSpPr/>
          <p:nvPr/>
        </p:nvSpPr>
        <p:spPr>
          <a:xfrm rot="16200000">
            <a:off x="45698" y="4930040"/>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05604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6CFD8-BCFF-8206-BA56-C3F17B7E7906}"/>
              </a:ext>
            </a:extLst>
          </p:cNvPr>
          <p:cNvSpPr>
            <a:spLocks noGrp="1"/>
          </p:cNvSpPr>
          <p:nvPr>
            <p:ph type="title"/>
          </p:nvPr>
        </p:nvSpPr>
        <p:spPr>
          <a:xfrm>
            <a:off x="755650" y="938213"/>
            <a:ext cx="10515600" cy="2852737"/>
          </a:xfrm>
        </p:spPr>
        <p:txBody>
          <a:bodyPr>
            <a:normAutofit/>
          </a:bodyPr>
          <a:lstStyle/>
          <a:p>
            <a:pPr algn="ctr"/>
            <a:r>
              <a:rPr lang="es-MX" sz="6600" b="1" dirty="0">
                <a:solidFill>
                  <a:schemeClr val="accent2"/>
                </a:solidFill>
              </a:rPr>
              <a:t>Medidas Red Asistencial</a:t>
            </a:r>
            <a:endParaRPr lang="es-CL" sz="6600" b="1" dirty="0">
              <a:solidFill>
                <a:schemeClr val="accent2"/>
              </a:solidFill>
            </a:endParaRPr>
          </a:p>
        </p:txBody>
      </p:sp>
    </p:spTree>
    <p:extLst>
      <p:ext uri="{BB962C8B-B14F-4D97-AF65-F5344CB8AC3E}">
        <p14:creationId xmlns:p14="http://schemas.microsoft.com/office/powerpoint/2010/main" val="203075903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05A89F-E6AB-F90C-B439-C166A62A7615}"/>
              </a:ext>
            </a:extLst>
          </p:cNvPr>
          <p:cNvSpPr txBox="1">
            <a:spLocks/>
          </p:cNvSpPr>
          <p:nvPr/>
        </p:nvSpPr>
        <p:spPr>
          <a:xfrm>
            <a:off x="538395" y="365125"/>
            <a:ext cx="11228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sz="4000" dirty="0">
                <a:solidFill>
                  <a:srgbClr val="0070C0"/>
                </a:solidFill>
                <a:latin typeface="Calibri Light" panose="020F0302020204030204"/>
              </a:rPr>
              <a:t>Propuesta de Medida: </a:t>
            </a:r>
            <a:r>
              <a:rPr kumimoji="0" lang="es-MX" sz="4000" b="1" i="0" u="none" strike="noStrike" kern="1200" cap="none" spc="0" normalizeH="0" baseline="0" noProof="0" dirty="0">
                <a:ln>
                  <a:noFill/>
                </a:ln>
                <a:solidFill>
                  <a:srgbClr val="0070C0"/>
                </a:solidFill>
                <a:effectLst/>
                <a:uLnTx/>
                <a:uFillTx/>
                <a:latin typeface="Calibri Light" panose="020F0302020204030204"/>
                <a:ea typeface="+mj-ea"/>
                <a:cs typeface="+mj-cs"/>
              </a:rPr>
              <a:t>Desarrollo de plan de respuesta de la red asistencial a olas de calor </a:t>
            </a:r>
            <a:endParaRPr kumimoji="0" lang="es-CL" sz="40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FEDD0B5C-232F-E55E-8E26-06A2D9142715}"/>
              </a:ext>
            </a:extLst>
          </p:cNvPr>
          <p:cNvSpPr/>
          <p:nvPr/>
        </p:nvSpPr>
        <p:spPr>
          <a:xfrm>
            <a:off x="838200" y="1978701"/>
            <a:ext cx="10929079"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400" b="1" dirty="0">
                <a:effectLst/>
                <a:latin typeface="Calibri" panose="020F0502020204030204" pitchFamily="34" charset="0"/>
                <a:ea typeface="Times New Roman" panose="02020603050405020304" pitchFamily="18" charset="0"/>
              </a:rPr>
              <a:t>Desarrollo de un plan de respuesta para olas de calor que permita a la red asistencial tener protocolos para abordar los impactos del cambio climático en la población. Los planes deberán ser actualizados cada cinco años según nueva evidencia científica y la experiencia.</a:t>
            </a:r>
            <a:endParaRPr lang="es-CL" sz="2400" b="1" dirty="0"/>
          </a:p>
        </p:txBody>
      </p:sp>
      <p:sp>
        <p:nvSpPr>
          <p:cNvPr id="3" name="Flecha: a la derecha 2">
            <a:extLst>
              <a:ext uri="{FF2B5EF4-FFF2-40B4-BE49-F238E27FC236}">
                <a16:creationId xmlns:a16="http://schemas.microsoft.com/office/drawing/2014/main" id="{4290034A-88D9-8912-62CC-4467A4889AEE}"/>
              </a:ext>
            </a:extLst>
          </p:cNvPr>
          <p:cNvSpPr/>
          <p:nvPr/>
        </p:nvSpPr>
        <p:spPr>
          <a:xfrm rot="5400000">
            <a:off x="1931857"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277468FB-2C8A-13FA-76A6-18D3210E3067}"/>
              </a:ext>
            </a:extLst>
          </p:cNvPr>
          <p:cNvSpPr/>
          <p:nvPr/>
        </p:nvSpPr>
        <p:spPr>
          <a:xfrm>
            <a:off x="838200"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Planes de respuesta de Red </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sistencial actualizados.</a:t>
            </a:r>
          </a:p>
        </p:txBody>
      </p:sp>
      <p:sp>
        <p:nvSpPr>
          <p:cNvPr id="7" name="Rectángulo: esquinas redondeadas 6">
            <a:extLst>
              <a:ext uri="{FF2B5EF4-FFF2-40B4-BE49-F238E27FC236}">
                <a16:creationId xmlns:a16="http://schemas.microsoft.com/office/drawing/2014/main" id="{FB4B0BAF-4038-528C-636E-EF170A95A717}"/>
              </a:ext>
            </a:extLst>
          </p:cNvPr>
          <p:cNvSpPr/>
          <p:nvPr/>
        </p:nvSpPr>
        <p:spPr>
          <a:xfrm>
            <a:off x="3665719"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Protocolos escritos y lineamientos establecidos frente olas de calor en la Red Asistencial.</a:t>
            </a:r>
            <a:endParaRPr lang="es-CL" dirty="0">
              <a:solidFill>
                <a:schemeClr val="bg1"/>
              </a:solidFill>
            </a:endParaRPr>
          </a:p>
          <a:p>
            <a:pPr algn="ctr"/>
            <a:endParaRPr lang="es-CL" b="1" dirty="0"/>
          </a:p>
        </p:txBody>
      </p:sp>
      <p:sp>
        <p:nvSpPr>
          <p:cNvPr id="8" name="Flecha: a la derecha 7">
            <a:extLst>
              <a:ext uri="{FF2B5EF4-FFF2-40B4-BE49-F238E27FC236}">
                <a16:creationId xmlns:a16="http://schemas.microsoft.com/office/drawing/2014/main" id="{0A43AEE7-577C-A841-C71B-951DD53010C0}"/>
              </a:ext>
            </a:extLst>
          </p:cNvPr>
          <p:cNvSpPr/>
          <p:nvPr/>
        </p:nvSpPr>
        <p:spPr>
          <a:xfrm rot="5400000">
            <a:off x="4759376"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C3124374-4BCB-6CCB-5BB7-005295BE5EFE}"/>
              </a:ext>
            </a:extLst>
          </p:cNvPr>
          <p:cNvSpPr/>
          <p:nvPr/>
        </p:nvSpPr>
        <p:spPr>
          <a:xfrm>
            <a:off x="6493238" y="4460104"/>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32AAFDC-F3A0-35DD-3E95-6D90C245F5F0}"/>
              </a:ext>
            </a:extLst>
          </p:cNvPr>
          <p:cNvSpPr/>
          <p:nvPr/>
        </p:nvSpPr>
        <p:spPr>
          <a:xfrm>
            <a:off x="6904840" y="4448310"/>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endParaRPr>
          </a:p>
        </p:txBody>
      </p:sp>
      <p:sp>
        <p:nvSpPr>
          <p:cNvPr id="11" name="Rectángulo: esquinas redondeadas 10">
            <a:extLst>
              <a:ext uri="{FF2B5EF4-FFF2-40B4-BE49-F238E27FC236}">
                <a16:creationId xmlns:a16="http://schemas.microsoft.com/office/drawing/2014/main" id="{E22960EF-5195-D529-2626-D1915E72D83A}"/>
              </a:ext>
            </a:extLst>
          </p:cNvPr>
          <p:cNvSpPr/>
          <p:nvPr/>
        </p:nvSpPr>
        <p:spPr>
          <a:xfrm>
            <a:off x="8799350" y="1382158"/>
            <a:ext cx="3099034" cy="523757"/>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800" b="0" i="0" dirty="0">
                <a:solidFill>
                  <a:srgbClr val="000000"/>
                </a:solidFill>
                <a:effectLst/>
                <a:latin typeface="Calibri" panose="020F0502020204030204" pitchFamily="34" charset="0"/>
              </a:rPr>
              <a:t>Altas temperaturas extremas y olas de calor </a:t>
            </a:r>
            <a:endParaRPr lang="es-CL" dirty="0">
              <a:solidFill>
                <a:schemeClr val="tx1"/>
              </a:solidFill>
            </a:endParaRPr>
          </a:p>
        </p:txBody>
      </p:sp>
      <p:sp>
        <p:nvSpPr>
          <p:cNvPr id="12" name="CuadroTexto 11">
            <a:extLst>
              <a:ext uri="{FF2B5EF4-FFF2-40B4-BE49-F238E27FC236}">
                <a16:creationId xmlns:a16="http://schemas.microsoft.com/office/drawing/2014/main" id="{964E8C23-E1B9-43C6-B8D3-771C8292FE76}"/>
              </a:ext>
            </a:extLst>
          </p:cNvPr>
          <p:cNvSpPr txBox="1"/>
          <p:nvPr/>
        </p:nvSpPr>
        <p:spPr>
          <a:xfrm>
            <a:off x="7373621" y="4572000"/>
            <a:ext cx="1947136" cy="1754326"/>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DIVAP</a:t>
            </a:r>
          </a:p>
          <a:p>
            <a:pPr marL="285750" indent="-285750">
              <a:buFont typeface="Arial" panose="020B0604020202020204" pitchFamily="34" charset="0"/>
              <a:buChar char="•"/>
            </a:pPr>
            <a:r>
              <a:rPr lang="es-MX" dirty="0"/>
              <a:t>DEGREYD</a:t>
            </a:r>
          </a:p>
          <a:p>
            <a:pPr marL="285750" indent="-285750">
              <a:buFont typeface="Arial" panose="020B0604020202020204" pitchFamily="34" charset="0"/>
              <a:buChar char="•"/>
            </a:pPr>
            <a:r>
              <a:rPr lang="es-MX" dirty="0"/>
              <a:t>FONASA</a:t>
            </a:r>
          </a:p>
          <a:p>
            <a:pPr marL="285750" indent="-285750">
              <a:buFont typeface="Arial" panose="020B0604020202020204" pitchFamily="34" charset="0"/>
              <a:buChar char="•"/>
            </a:pPr>
            <a:r>
              <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rPr>
              <a:t>Hospital Digital.</a:t>
            </a:r>
          </a:p>
          <a:p>
            <a:pPr marL="285750" indent="-285750">
              <a:buFont typeface="Arial" panose="020B0604020202020204" pitchFamily="34" charset="0"/>
              <a:buChar char="•"/>
            </a:pPr>
            <a:r>
              <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rPr>
              <a:t>TIC.</a:t>
            </a:r>
            <a:endParaRPr lang="es-CL" dirty="0"/>
          </a:p>
        </p:txBody>
      </p:sp>
      <p:sp>
        <p:nvSpPr>
          <p:cNvPr id="5" name="Rectángulo 4">
            <a:extLst>
              <a:ext uri="{FF2B5EF4-FFF2-40B4-BE49-F238E27FC236}">
                <a16:creationId xmlns:a16="http://schemas.microsoft.com/office/drawing/2014/main" id="{C56AFF77-5113-A314-F66F-22BFF7D0383B}"/>
              </a:ext>
            </a:extLst>
          </p:cNvPr>
          <p:cNvSpPr/>
          <p:nvPr/>
        </p:nvSpPr>
        <p:spPr>
          <a:xfrm rot="16200000">
            <a:off x="8366026" y="1538483"/>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3" name="Rectángulo 12">
            <a:extLst>
              <a:ext uri="{FF2B5EF4-FFF2-40B4-BE49-F238E27FC236}">
                <a16:creationId xmlns:a16="http://schemas.microsoft.com/office/drawing/2014/main" id="{FF411643-6E18-22F8-EE63-53DF89FE080D}"/>
              </a:ext>
            </a:extLst>
          </p:cNvPr>
          <p:cNvSpPr/>
          <p:nvPr/>
        </p:nvSpPr>
        <p:spPr>
          <a:xfrm rot="16200000">
            <a:off x="232448" y="2892218"/>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4" name="Rectángulo 13">
            <a:extLst>
              <a:ext uri="{FF2B5EF4-FFF2-40B4-BE49-F238E27FC236}">
                <a16:creationId xmlns:a16="http://schemas.microsoft.com/office/drawing/2014/main" id="{AFC15ADE-9BF8-6511-1988-B2B0BD609C8C}"/>
              </a:ext>
            </a:extLst>
          </p:cNvPr>
          <p:cNvSpPr/>
          <p:nvPr/>
        </p:nvSpPr>
        <p:spPr>
          <a:xfrm rot="16200000">
            <a:off x="71979" y="5338013"/>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522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55D1-578F-A871-74F0-AD0B00CFAA8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0D2673A7-721D-0CD4-78A4-239E68B65059}"/>
              </a:ext>
            </a:extLst>
          </p:cNvPr>
          <p:cNvSpPr txBox="1">
            <a:spLocks/>
          </p:cNvSpPr>
          <p:nvPr/>
        </p:nvSpPr>
        <p:spPr>
          <a:xfrm>
            <a:off x="538395" y="365125"/>
            <a:ext cx="11228883"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MX" sz="3600" dirty="0">
                <a:solidFill>
                  <a:srgbClr val="0070C0"/>
                </a:solidFill>
                <a:latin typeface="Calibri Light" panose="020F0302020204030204"/>
              </a:rPr>
              <a:t>Propuesta de Medida: </a:t>
            </a:r>
            <a:r>
              <a:rPr kumimoji="0" lang="es-MX" sz="3600" b="1" i="0" u="none" strike="noStrike" kern="1200" cap="none" spc="0" normalizeH="0" baseline="0" noProof="0" dirty="0">
                <a:ln>
                  <a:noFill/>
                </a:ln>
                <a:solidFill>
                  <a:srgbClr val="0070C0"/>
                </a:solidFill>
                <a:effectLst/>
                <a:uLnTx/>
                <a:uFillTx/>
                <a:latin typeface="Calibri Light" panose="020F0302020204030204"/>
                <a:ea typeface="+mj-ea"/>
                <a:cs typeface="+mj-cs"/>
              </a:rPr>
              <a:t>Aumento de la cantidad de prestaciones que se pueden realizar en línea del sector salud para evitar exposición a riesgos climáticos. </a:t>
            </a:r>
            <a:endParaRPr kumimoji="0" lang="es-CL" sz="3600" b="1" i="0" u="none" strike="noStrike" kern="1200" cap="none" spc="0" normalizeH="0" baseline="0" noProof="0" dirty="0">
              <a:ln>
                <a:noFill/>
              </a:ln>
              <a:solidFill>
                <a:srgbClr val="0070C0"/>
              </a:solidFill>
              <a:effectLst/>
              <a:uLnTx/>
              <a:uFillTx/>
              <a:latin typeface="Calibri Light" panose="020F0302020204030204"/>
              <a:ea typeface="+mj-ea"/>
              <a:cs typeface="+mj-cs"/>
            </a:endParaRPr>
          </a:p>
        </p:txBody>
      </p:sp>
      <p:sp>
        <p:nvSpPr>
          <p:cNvPr id="2" name="Rectángulo: esquinas redondeadas 1">
            <a:extLst>
              <a:ext uri="{FF2B5EF4-FFF2-40B4-BE49-F238E27FC236}">
                <a16:creationId xmlns:a16="http://schemas.microsoft.com/office/drawing/2014/main" id="{0C0F3C55-69D1-06FD-5DC6-D621C3A175D7}"/>
              </a:ext>
            </a:extLst>
          </p:cNvPr>
          <p:cNvSpPr/>
          <p:nvPr/>
        </p:nvSpPr>
        <p:spPr>
          <a:xfrm>
            <a:off x="838200" y="1978701"/>
            <a:ext cx="10929079"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b="1" i="0" dirty="0">
                <a:solidFill>
                  <a:schemeClr val="bg1"/>
                </a:solidFill>
                <a:effectLst/>
                <a:latin typeface="Calibri" panose="020F0502020204030204" pitchFamily="34" charset="0"/>
              </a:rPr>
              <a:t>Aumentar y potenciar la cantidad de prestaciones que se pueden realizar en línea, para reducir la exposición de la población en días de fenómenos meteorológicos extremos, especialmente para quienes son consultantes mayoritarias, tanto a título propio como de personas a cargo.</a:t>
            </a:r>
            <a:endParaRPr lang="es-CL" sz="2400" b="1" dirty="0">
              <a:solidFill>
                <a:schemeClr val="bg1"/>
              </a:solidFill>
            </a:endParaRPr>
          </a:p>
        </p:txBody>
      </p:sp>
      <p:sp>
        <p:nvSpPr>
          <p:cNvPr id="3" name="Flecha: a la derecha 2">
            <a:extLst>
              <a:ext uri="{FF2B5EF4-FFF2-40B4-BE49-F238E27FC236}">
                <a16:creationId xmlns:a16="http://schemas.microsoft.com/office/drawing/2014/main" id="{6B818125-33F8-C894-97CD-CF12C3A4ACDF}"/>
              </a:ext>
            </a:extLst>
          </p:cNvPr>
          <p:cNvSpPr/>
          <p:nvPr/>
        </p:nvSpPr>
        <p:spPr>
          <a:xfrm rot="5400000">
            <a:off x="1931857"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D7A47F43-73B7-536C-9014-C1E5078DF445}"/>
              </a:ext>
            </a:extLst>
          </p:cNvPr>
          <p:cNvSpPr/>
          <p:nvPr/>
        </p:nvSpPr>
        <p:spPr>
          <a:xfrm>
            <a:off x="838200"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800" b="0" i="0" dirty="0">
                <a:solidFill>
                  <a:schemeClr val="bg1"/>
                </a:solidFill>
                <a:effectLst/>
                <a:latin typeface="Calibri" panose="020F0502020204030204" pitchFamily="34" charset="0"/>
              </a:rPr>
              <a:t>Facilitar que las prestaciones presenciales sean gestionadas vía On-line. </a:t>
            </a:r>
            <a:endPar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esquinas redondeadas 6">
            <a:extLst>
              <a:ext uri="{FF2B5EF4-FFF2-40B4-BE49-F238E27FC236}">
                <a16:creationId xmlns:a16="http://schemas.microsoft.com/office/drawing/2014/main" id="{3FE2EEB4-50FC-FE2B-7559-70EEFC56220B}"/>
              </a:ext>
            </a:extLst>
          </p:cNvPr>
          <p:cNvSpPr/>
          <p:nvPr/>
        </p:nvSpPr>
        <p:spPr>
          <a:xfrm>
            <a:off x="3665719" y="4572000"/>
            <a:ext cx="2637020" cy="1993691"/>
          </a:xfrm>
          <a:prstGeom prst="round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Definición del producto:</a:t>
            </a:r>
          </a:p>
          <a:p>
            <a:pPr algn="ctr"/>
            <a:r>
              <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Banners de acceso público para la realización de trámites vía online. </a:t>
            </a:r>
          </a:p>
          <a:p>
            <a:pPr algn="ctr"/>
            <a:r>
              <a:rPr lang="es-MX"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Emisión de recetas.</a:t>
            </a:r>
          </a:p>
          <a:p>
            <a:pPr algn="ctr"/>
            <a:r>
              <a:rPr lang="es-MX"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Solicitud de Horas médicas y entrega de exámenes.</a:t>
            </a:r>
          </a:p>
          <a:p>
            <a:pPr algn="ctr"/>
            <a:r>
              <a:rPr lang="es-MX"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Potenciar Telemedicina, etc</a:t>
            </a:r>
            <a:r>
              <a:rPr lang="es-MX"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s-CL" sz="1400" b="1" dirty="0">
              <a:solidFill>
                <a:schemeClr val="bg1"/>
              </a:solidFill>
            </a:endParaRPr>
          </a:p>
        </p:txBody>
      </p:sp>
      <p:sp>
        <p:nvSpPr>
          <p:cNvPr id="8" name="Flecha: a la derecha 7">
            <a:extLst>
              <a:ext uri="{FF2B5EF4-FFF2-40B4-BE49-F238E27FC236}">
                <a16:creationId xmlns:a16="http://schemas.microsoft.com/office/drawing/2014/main" id="{DFBFB49A-DB32-3F37-20AF-EDD52C26FF80}"/>
              </a:ext>
            </a:extLst>
          </p:cNvPr>
          <p:cNvSpPr/>
          <p:nvPr/>
        </p:nvSpPr>
        <p:spPr>
          <a:xfrm rot="5400000">
            <a:off x="4759376" y="3690777"/>
            <a:ext cx="449705" cy="1169233"/>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 name="Cerrar llave 8">
            <a:extLst>
              <a:ext uri="{FF2B5EF4-FFF2-40B4-BE49-F238E27FC236}">
                <a16:creationId xmlns:a16="http://schemas.microsoft.com/office/drawing/2014/main" id="{F83F78B2-832F-1795-8F3E-308045518D8C}"/>
              </a:ext>
            </a:extLst>
          </p:cNvPr>
          <p:cNvSpPr/>
          <p:nvPr/>
        </p:nvSpPr>
        <p:spPr>
          <a:xfrm>
            <a:off x="6493238" y="4460104"/>
            <a:ext cx="359764" cy="221748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A012C8A6-5C9F-B621-D15C-E4C1280C638F}"/>
              </a:ext>
            </a:extLst>
          </p:cNvPr>
          <p:cNvSpPr/>
          <p:nvPr/>
        </p:nvSpPr>
        <p:spPr>
          <a:xfrm>
            <a:off x="6904840" y="4448310"/>
            <a:ext cx="2966180" cy="21055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solidFill>
                  <a:srgbClr val="0070C0"/>
                </a:solidFill>
                <a:latin typeface="Calibri" panose="020F0502020204030204" pitchFamily="34" charset="0"/>
                <a:ea typeface="Yu Mincho" panose="02020400000000000000" pitchFamily="18" charset="-128"/>
                <a:cs typeface="Arial" panose="020B0604020202020204" pitchFamily="34" charset="0"/>
              </a:rPr>
              <a:t>Coadyuvantes:</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MMA</a:t>
            </a:r>
          </a:p>
          <a:p>
            <a:pPr marL="285750" indent="-285750">
              <a:buFont typeface="Arial" panose="020B0604020202020204" pitchFamily="34" charset="0"/>
              <a:buChar char="•"/>
            </a:pPr>
            <a:r>
              <a:rPr lang="es-ES_tradnl" sz="1800" dirty="0">
                <a:solidFill>
                  <a:srgbClr val="0070C0"/>
                </a:solidFill>
                <a:latin typeface="Calibri" panose="020F0502020204030204" pitchFamily="34" charset="0"/>
                <a:ea typeface="Yu Mincho" panose="02020400000000000000" pitchFamily="18" charset="-128"/>
                <a:cs typeface="Arial" panose="020B0604020202020204" pitchFamily="34" charset="0"/>
              </a:rPr>
              <a:t>Ministerio de Ciencia </a:t>
            </a:r>
          </a:p>
        </p:txBody>
      </p:sp>
      <p:sp>
        <p:nvSpPr>
          <p:cNvPr id="11" name="Rectángulo: esquinas redondeadas 10">
            <a:extLst>
              <a:ext uri="{FF2B5EF4-FFF2-40B4-BE49-F238E27FC236}">
                <a16:creationId xmlns:a16="http://schemas.microsoft.com/office/drawing/2014/main" id="{8C91C736-F1AF-239B-5767-CF8FD1616AF5}"/>
              </a:ext>
            </a:extLst>
          </p:cNvPr>
          <p:cNvSpPr/>
          <p:nvPr/>
        </p:nvSpPr>
        <p:spPr>
          <a:xfrm>
            <a:off x="8799350" y="1304926"/>
            <a:ext cx="2967928" cy="600990"/>
          </a:xfrm>
          <a:prstGeom prst="round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800" b="0" i="0" dirty="0">
                <a:solidFill>
                  <a:srgbClr val="000000"/>
                </a:solidFill>
                <a:effectLst/>
                <a:latin typeface="Calibri" panose="020F0502020204030204" pitchFamily="34" charset="0"/>
              </a:rPr>
              <a:t>Fenómenos meteorológicos extremos  </a:t>
            </a:r>
            <a:endParaRPr lang="es-CL" dirty="0">
              <a:solidFill>
                <a:schemeClr val="tx1"/>
              </a:solidFill>
            </a:endParaRPr>
          </a:p>
        </p:txBody>
      </p:sp>
      <p:sp>
        <p:nvSpPr>
          <p:cNvPr id="12" name="CuadroTexto 11">
            <a:extLst>
              <a:ext uri="{FF2B5EF4-FFF2-40B4-BE49-F238E27FC236}">
                <a16:creationId xmlns:a16="http://schemas.microsoft.com/office/drawing/2014/main" id="{242F3615-01C7-FE0A-0784-564ADA1A61CA}"/>
              </a:ext>
            </a:extLst>
          </p:cNvPr>
          <p:cNvSpPr txBox="1"/>
          <p:nvPr/>
        </p:nvSpPr>
        <p:spPr>
          <a:xfrm>
            <a:off x="9633927" y="4572000"/>
            <a:ext cx="2558073" cy="1477328"/>
          </a:xfrm>
          <a:prstGeom prst="rect">
            <a:avLst/>
          </a:prstGeom>
          <a:noFill/>
        </p:spPr>
        <p:txBody>
          <a:bodyPr wrap="none" rtlCol="0">
            <a:spAutoFit/>
          </a:bodyPr>
          <a:lstStyle/>
          <a:p>
            <a:r>
              <a:rPr lang="es-MX" b="1" dirty="0" err="1"/>
              <a:t>Intrasectorial</a:t>
            </a:r>
            <a:endParaRPr lang="es-MX" b="1" dirty="0"/>
          </a:p>
          <a:p>
            <a:pPr marL="285750" indent="-285750">
              <a:buFont typeface="Arial" panose="020B0604020202020204" pitchFamily="34" charset="0"/>
              <a:buChar char="•"/>
            </a:pPr>
            <a:r>
              <a:rPr lang="es-MX" dirty="0"/>
              <a:t>DIVAP</a:t>
            </a:r>
          </a:p>
          <a:p>
            <a:pPr marL="285750" indent="-285750">
              <a:buFont typeface="Arial" panose="020B0604020202020204" pitchFamily="34" charset="0"/>
              <a:buChar char="•"/>
            </a:pPr>
            <a:r>
              <a:rPr lang="es-MX" dirty="0"/>
              <a:t>DEGREYD</a:t>
            </a:r>
          </a:p>
          <a:p>
            <a:pPr marL="285750" indent="-285750">
              <a:buFont typeface="Arial" panose="020B0604020202020204" pitchFamily="34" charset="0"/>
              <a:buChar char="•"/>
            </a:pPr>
            <a:r>
              <a:rPr lang="es-MX" dirty="0"/>
              <a:t>Servicios de Salud</a:t>
            </a:r>
          </a:p>
          <a:p>
            <a:pPr marL="285750" indent="-28575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Salud Municipalizada</a:t>
            </a:r>
            <a:r>
              <a:rPr lang="es-MX" dirty="0"/>
              <a:t>  </a:t>
            </a:r>
            <a:endParaRPr lang="es-CL" dirty="0"/>
          </a:p>
        </p:txBody>
      </p:sp>
      <p:sp>
        <p:nvSpPr>
          <p:cNvPr id="5" name="Rectángulo 4">
            <a:extLst>
              <a:ext uri="{FF2B5EF4-FFF2-40B4-BE49-F238E27FC236}">
                <a16:creationId xmlns:a16="http://schemas.microsoft.com/office/drawing/2014/main" id="{3D9EDD32-7610-E2BD-3175-EE332F3731AC}"/>
              </a:ext>
            </a:extLst>
          </p:cNvPr>
          <p:cNvSpPr/>
          <p:nvPr/>
        </p:nvSpPr>
        <p:spPr>
          <a:xfrm rot="16200000">
            <a:off x="8366026" y="1495323"/>
            <a:ext cx="589649" cy="276999"/>
          </a:xfrm>
          <a:prstGeom prst="rect">
            <a:avLst/>
          </a:prstGeom>
        </p:spPr>
        <p:txBody>
          <a:bodyPr wrap="squar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ÁREA</a:t>
            </a:r>
            <a:endParaRPr lang="es-CL" sz="1400" b="1" dirty="0">
              <a:ln w="10160">
                <a:solidFill>
                  <a:schemeClr val="tx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13" name="Rectángulo 12">
            <a:extLst>
              <a:ext uri="{FF2B5EF4-FFF2-40B4-BE49-F238E27FC236}">
                <a16:creationId xmlns:a16="http://schemas.microsoft.com/office/drawing/2014/main" id="{46267A02-9E4F-F815-18B5-13E9B7C620E7}"/>
              </a:ext>
            </a:extLst>
          </p:cNvPr>
          <p:cNvSpPr/>
          <p:nvPr/>
        </p:nvSpPr>
        <p:spPr>
          <a:xfrm rot="16200000">
            <a:off x="241973" y="2738437"/>
            <a:ext cx="796565" cy="276999"/>
          </a:xfrm>
          <a:prstGeom prst="rect">
            <a:avLst/>
          </a:prstGeom>
        </p:spPr>
        <p:txBody>
          <a:bodyPr wrap="none">
            <a:spAutoFit/>
          </a:bodyPr>
          <a:lstStyle/>
          <a:p>
            <a:pPr algn="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OBJETIVO</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
        <p:nvSpPr>
          <p:cNvPr id="14" name="Rectángulo 13">
            <a:extLst>
              <a:ext uri="{FF2B5EF4-FFF2-40B4-BE49-F238E27FC236}">
                <a16:creationId xmlns:a16="http://schemas.microsoft.com/office/drawing/2014/main" id="{63604432-0DD5-B4BE-9C0C-86B5EC39948B}"/>
              </a:ext>
            </a:extLst>
          </p:cNvPr>
          <p:cNvSpPr/>
          <p:nvPr/>
        </p:nvSpPr>
        <p:spPr>
          <a:xfrm rot="16200000">
            <a:off x="45696" y="5254043"/>
            <a:ext cx="985398" cy="461665"/>
          </a:xfrm>
          <a:prstGeom prst="rect">
            <a:avLst/>
          </a:prstGeom>
        </p:spPr>
        <p:txBody>
          <a:bodyPr wrap="none">
            <a:spAutoFit/>
          </a:bodyPr>
          <a:lstStyle/>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RESULTADOS</a:t>
            </a:r>
          </a:p>
          <a:p>
            <a:pPr algn="ctr"/>
            <a:r>
              <a:rPr lang="es-ES_tradn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rPr>
              <a:t>ESPERADOS</a:t>
            </a:r>
            <a:endParaRPr lang="es-CL" sz="1200" dirty="0">
              <a:ln w="0"/>
              <a:effectLst>
                <a:outerShdw blurRad="38100" dist="19050" dir="2700000" algn="tl" rotWithShape="0">
                  <a:schemeClr val="dk1">
                    <a:alpha val="40000"/>
                  </a:schemeClr>
                </a:outerShdw>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57095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3974</TotalTime>
  <Words>2277</Words>
  <Application>Microsoft Office PowerPoint</Application>
  <PresentationFormat>Panorámica</PresentationFormat>
  <Paragraphs>381</Paragraphs>
  <Slides>24</Slides>
  <Notes>15</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24</vt:i4>
      </vt:variant>
    </vt:vector>
  </HeadingPairs>
  <TitlesOfParts>
    <vt:vector size="36" baseType="lpstr">
      <vt:lpstr>Verdana</vt:lpstr>
      <vt:lpstr>Candara</vt:lpstr>
      <vt:lpstr>Calibri Light</vt:lpstr>
      <vt:lpstr>WordVisi_MSFontService</vt:lpstr>
      <vt:lpstr>Arial</vt:lpstr>
      <vt:lpstr>Calibri</vt:lpstr>
      <vt:lpstr>Segoe UI</vt:lpstr>
      <vt:lpstr>Aptos</vt:lpstr>
      <vt:lpstr>gobCL</vt:lpstr>
      <vt:lpstr>Tema de Office</vt:lpstr>
      <vt:lpstr>Custom Design</vt:lpstr>
      <vt:lpstr>1_Custom Design</vt:lpstr>
      <vt:lpstr>Presentación de PowerPoint</vt:lpstr>
      <vt:lpstr>Presentación de PowerPoint</vt:lpstr>
      <vt:lpstr>Medidas de fortalecimiento del sector salud en Cambio Climático</vt:lpstr>
      <vt:lpstr>Presentación de PowerPoint</vt:lpstr>
      <vt:lpstr>Presentación de PowerPoint</vt:lpstr>
      <vt:lpstr>Presentación de PowerPoint</vt:lpstr>
      <vt:lpstr>Medidas Red Asistencial</vt:lpstr>
      <vt:lpstr>Presentación de PowerPoint</vt:lpstr>
      <vt:lpstr>Presentación de PowerPoint</vt:lpstr>
      <vt:lpstr>Presentación de PowerPoint</vt:lpstr>
      <vt:lpstr>Presentación de PowerPoint</vt:lpstr>
      <vt:lpstr>Epidemiología</vt:lpstr>
      <vt:lpstr>Presentación de PowerPoint</vt:lpstr>
      <vt:lpstr>Seguridad Alimentaria y Enfermedades transmitidas por alimentos</vt:lpstr>
      <vt:lpstr>Presentación de PowerPoint</vt:lpstr>
      <vt:lpstr>Presentación de PowerPoint</vt:lpstr>
      <vt:lpstr>Presentación de PowerPoint</vt:lpstr>
      <vt:lpstr>Enfermedades transmitidas por vectores y reservorios</vt:lpstr>
      <vt:lpstr>Presentación de PowerPoint</vt:lpstr>
      <vt:lpstr>Seguridad Hídrica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German Castro</cp:lastModifiedBy>
  <cp:revision>66</cp:revision>
  <dcterms:created xsi:type="dcterms:W3CDTF">2022-09-08T19:25:06Z</dcterms:created>
  <dcterms:modified xsi:type="dcterms:W3CDTF">2024-04-01T19:03:55Z</dcterms:modified>
</cp:coreProperties>
</file>